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9" r:id="rId4"/>
    <p:sldId id="284" r:id="rId5"/>
    <p:sldId id="276" r:id="rId6"/>
    <p:sldId id="280" r:id="rId7"/>
    <p:sldId id="270" r:id="rId8"/>
    <p:sldId id="272" r:id="rId9"/>
    <p:sldId id="282" r:id="rId10"/>
    <p:sldId id="281" r:id="rId11"/>
    <p:sldId id="273" r:id="rId12"/>
    <p:sldId id="283"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9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25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DE2F9D-94BA-47A1-B670-D4E412150BDD}" type="datetimeFigureOut">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885A8F-4921-46D9-AE26-BDFBF2FB1C84}" type="slidenum">
              <a:rPr lang="en-US" smtClean="0"/>
              <a:t>‹#›</a:t>
            </a:fld>
            <a:endParaRPr lang="en-US" dirty="0"/>
          </a:p>
        </p:txBody>
      </p:sp>
    </p:spTree>
    <p:extLst>
      <p:ext uri="{BB962C8B-B14F-4D97-AF65-F5344CB8AC3E}">
        <p14:creationId xmlns:p14="http://schemas.microsoft.com/office/powerpoint/2010/main" val="374433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E2F9D-94BA-47A1-B670-D4E412150BDD}" type="datetimeFigureOut">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885A8F-4921-46D9-AE26-BDFBF2FB1C84}" type="slidenum">
              <a:rPr lang="en-US" smtClean="0"/>
              <a:t>‹#›</a:t>
            </a:fld>
            <a:endParaRPr lang="en-US" dirty="0"/>
          </a:p>
        </p:txBody>
      </p:sp>
    </p:spTree>
    <p:extLst>
      <p:ext uri="{BB962C8B-B14F-4D97-AF65-F5344CB8AC3E}">
        <p14:creationId xmlns:p14="http://schemas.microsoft.com/office/powerpoint/2010/main" val="170026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E2F9D-94BA-47A1-B670-D4E412150BDD}" type="datetimeFigureOut">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885A8F-4921-46D9-AE26-BDFBF2FB1C84}" type="slidenum">
              <a:rPr lang="en-US" smtClean="0"/>
              <a:t>‹#›</a:t>
            </a:fld>
            <a:endParaRPr lang="en-US" dirty="0"/>
          </a:p>
        </p:txBody>
      </p:sp>
    </p:spTree>
    <p:extLst>
      <p:ext uri="{BB962C8B-B14F-4D97-AF65-F5344CB8AC3E}">
        <p14:creationId xmlns:p14="http://schemas.microsoft.com/office/powerpoint/2010/main" val="68134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E2F9D-94BA-47A1-B670-D4E412150BDD}" type="datetimeFigureOut">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885A8F-4921-46D9-AE26-BDFBF2FB1C84}" type="slidenum">
              <a:rPr lang="en-US" smtClean="0"/>
              <a:t>‹#›</a:t>
            </a:fld>
            <a:endParaRPr lang="en-US" dirty="0"/>
          </a:p>
        </p:txBody>
      </p:sp>
    </p:spTree>
    <p:extLst>
      <p:ext uri="{BB962C8B-B14F-4D97-AF65-F5344CB8AC3E}">
        <p14:creationId xmlns:p14="http://schemas.microsoft.com/office/powerpoint/2010/main" val="173909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DE2F9D-94BA-47A1-B670-D4E412150BDD}" type="datetimeFigureOut">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885A8F-4921-46D9-AE26-BDFBF2FB1C84}" type="slidenum">
              <a:rPr lang="en-US" smtClean="0"/>
              <a:t>‹#›</a:t>
            </a:fld>
            <a:endParaRPr lang="en-US" dirty="0"/>
          </a:p>
        </p:txBody>
      </p:sp>
    </p:spTree>
    <p:extLst>
      <p:ext uri="{BB962C8B-B14F-4D97-AF65-F5344CB8AC3E}">
        <p14:creationId xmlns:p14="http://schemas.microsoft.com/office/powerpoint/2010/main" val="324342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DE2F9D-94BA-47A1-B670-D4E412150BDD}" type="datetimeFigureOut">
              <a:rPr lang="en-US" smtClean="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885A8F-4921-46D9-AE26-BDFBF2FB1C84}" type="slidenum">
              <a:rPr lang="en-US" smtClean="0"/>
              <a:t>‹#›</a:t>
            </a:fld>
            <a:endParaRPr lang="en-US" dirty="0"/>
          </a:p>
        </p:txBody>
      </p:sp>
    </p:spTree>
    <p:extLst>
      <p:ext uri="{BB962C8B-B14F-4D97-AF65-F5344CB8AC3E}">
        <p14:creationId xmlns:p14="http://schemas.microsoft.com/office/powerpoint/2010/main" val="376119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DE2F9D-94BA-47A1-B670-D4E412150BDD}" type="datetimeFigureOut">
              <a:rPr lang="en-US" smtClean="0"/>
              <a:t>3/3/2016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885A8F-4921-46D9-AE26-BDFBF2FB1C84}" type="slidenum">
              <a:rPr lang="en-US" smtClean="0"/>
              <a:t>‹#›</a:t>
            </a:fld>
            <a:endParaRPr lang="en-US" dirty="0"/>
          </a:p>
        </p:txBody>
      </p:sp>
    </p:spTree>
    <p:extLst>
      <p:ext uri="{BB962C8B-B14F-4D97-AF65-F5344CB8AC3E}">
        <p14:creationId xmlns:p14="http://schemas.microsoft.com/office/powerpoint/2010/main" val="143484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DE2F9D-94BA-47A1-B670-D4E412150BDD}" type="datetimeFigureOut">
              <a:rPr lang="en-US" smtClean="0"/>
              <a:t>3/3/2016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885A8F-4921-46D9-AE26-BDFBF2FB1C84}" type="slidenum">
              <a:rPr lang="en-US" smtClean="0"/>
              <a:t>‹#›</a:t>
            </a:fld>
            <a:endParaRPr lang="en-US" dirty="0"/>
          </a:p>
        </p:txBody>
      </p:sp>
    </p:spTree>
    <p:extLst>
      <p:ext uri="{BB962C8B-B14F-4D97-AF65-F5344CB8AC3E}">
        <p14:creationId xmlns:p14="http://schemas.microsoft.com/office/powerpoint/2010/main" val="370911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E2F9D-94BA-47A1-B670-D4E412150BDD}" type="datetimeFigureOut">
              <a:rPr lang="en-US" smtClean="0"/>
              <a:t>3/3/2016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885A8F-4921-46D9-AE26-BDFBF2FB1C84}" type="slidenum">
              <a:rPr lang="en-US" smtClean="0"/>
              <a:t>‹#›</a:t>
            </a:fld>
            <a:endParaRPr lang="en-US" dirty="0"/>
          </a:p>
        </p:txBody>
      </p:sp>
    </p:spTree>
    <p:extLst>
      <p:ext uri="{BB962C8B-B14F-4D97-AF65-F5344CB8AC3E}">
        <p14:creationId xmlns:p14="http://schemas.microsoft.com/office/powerpoint/2010/main" val="198572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DE2F9D-94BA-47A1-B670-D4E412150BDD}" type="datetimeFigureOut">
              <a:rPr lang="en-US" smtClean="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885A8F-4921-46D9-AE26-BDFBF2FB1C84}" type="slidenum">
              <a:rPr lang="en-US" smtClean="0"/>
              <a:t>‹#›</a:t>
            </a:fld>
            <a:endParaRPr lang="en-US" dirty="0"/>
          </a:p>
        </p:txBody>
      </p:sp>
    </p:spTree>
    <p:extLst>
      <p:ext uri="{BB962C8B-B14F-4D97-AF65-F5344CB8AC3E}">
        <p14:creationId xmlns:p14="http://schemas.microsoft.com/office/powerpoint/2010/main" val="353439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DE2F9D-94BA-47A1-B670-D4E412150BDD}" type="datetimeFigureOut">
              <a:rPr lang="en-US" smtClean="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885A8F-4921-46D9-AE26-BDFBF2FB1C84}" type="slidenum">
              <a:rPr lang="en-US" smtClean="0"/>
              <a:t>‹#›</a:t>
            </a:fld>
            <a:endParaRPr lang="en-US" dirty="0"/>
          </a:p>
        </p:txBody>
      </p:sp>
    </p:spTree>
    <p:extLst>
      <p:ext uri="{BB962C8B-B14F-4D97-AF65-F5344CB8AC3E}">
        <p14:creationId xmlns:p14="http://schemas.microsoft.com/office/powerpoint/2010/main" val="303902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E2F9D-94BA-47A1-B670-D4E412150BDD}" type="datetimeFigureOut">
              <a:rPr lang="en-US" smtClean="0"/>
              <a:t>3/3/2016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85A8F-4921-46D9-AE26-BDFBF2FB1C84}" type="slidenum">
              <a:rPr lang="en-US" smtClean="0"/>
              <a:t>‹#›</a:t>
            </a:fld>
            <a:endParaRPr lang="en-US" dirty="0"/>
          </a:p>
        </p:txBody>
      </p:sp>
    </p:spTree>
    <p:extLst>
      <p:ext uri="{BB962C8B-B14F-4D97-AF65-F5344CB8AC3E}">
        <p14:creationId xmlns:p14="http://schemas.microsoft.com/office/powerpoint/2010/main" val="4207958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5400" b="1" cap="small" dirty="0" smtClean="0"/>
              <a:t>Caloosahatchee &amp; Everglades Restoration</a:t>
            </a:r>
            <a:endParaRPr lang="en-US" sz="5400" b="1" cap="small"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943600"/>
            <a:ext cx="9144000" cy="9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5686" y="1524000"/>
            <a:ext cx="2067128"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0" y="4110053"/>
            <a:ext cx="2209800" cy="1651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6141" y="2951408"/>
            <a:ext cx="4214813" cy="2809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Grp="1" noChangeAspect="1" noChangeArrowheads="1"/>
          </p:cNvPicPr>
          <p:nvPr>
            <p:ph idx="1"/>
          </p:nvPr>
        </p:nvPicPr>
        <p:blipFill>
          <a:blip r:embed="rId6" cstate="email">
            <a:extLst>
              <a:ext uri="{28A0092B-C50C-407E-A947-70E740481C1C}">
                <a14:useLocalDpi xmlns:a14="http://schemas.microsoft.com/office/drawing/2010/main"/>
              </a:ext>
            </a:extLst>
          </a:blip>
          <a:srcRect/>
          <a:stretch>
            <a:fillRect/>
          </a:stretch>
        </p:blipFill>
        <p:spPr bwMode="auto">
          <a:xfrm>
            <a:off x="914400" y="1533797"/>
            <a:ext cx="3926997" cy="2457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57200" y="5022619"/>
            <a:ext cx="1600200" cy="738664"/>
          </a:xfrm>
          <a:prstGeom prst="rect">
            <a:avLst/>
          </a:prstGeom>
          <a:noFill/>
        </p:spPr>
        <p:txBody>
          <a:bodyPr wrap="square" rtlCol="0">
            <a:spAutoFit/>
          </a:bodyPr>
          <a:lstStyle/>
          <a:p>
            <a:pPr algn="ctr"/>
            <a:r>
              <a:rPr lang="en-US" sz="1400" dirty="0" smtClean="0"/>
              <a:t>Jennifer Hecker, Director of Natural Resource Policy</a:t>
            </a:r>
            <a:endParaRPr lang="en-US" dirty="0"/>
          </a:p>
        </p:txBody>
      </p:sp>
    </p:spTree>
    <p:extLst>
      <p:ext uri="{BB962C8B-B14F-4D97-AF65-F5344CB8AC3E}">
        <p14:creationId xmlns:p14="http://schemas.microsoft.com/office/powerpoint/2010/main" val="830404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2">
            <a:schemeClr val="accent1"/>
          </a:lnRef>
          <a:fillRef idx="1">
            <a:schemeClr val="lt1"/>
          </a:fillRef>
          <a:effectRef idx="0">
            <a:schemeClr val="accent1"/>
          </a:effectRef>
          <a:fontRef idx="minor">
            <a:schemeClr val="dk1"/>
          </a:fontRef>
        </p:style>
        <p:txBody>
          <a:bodyPr>
            <a:noAutofit/>
          </a:bodyPr>
          <a:lstStyle/>
          <a:p>
            <a:r>
              <a:rPr lang="en-US" sz="3600" dirty="0" smtClean="0"/>
              <a:t>Federal State Water Quality Plan</a:t>
            </a:r>
            <a:endParaRPr lang="en-US" sz="36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943600"/>
            <a:ext cx="9144000" cy="9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648200" y="1524000"/>
            <a:ext cx="4038600" cy="4525963"/>
          </a:xfrm>
        </p:spPr>
        <p:txBody>
          <a:bodyPr>
            <a:normAutofit lnSpcReduction="10000"/>
          </a:bodyPr>
          <a:lstStyle/>
          <a:p>
            <a:r>
              <a:rPr lang="en-US" sz="2400" dirty="0" smtClean="0"/>
              <a:t>CERP did not have enough treatment to reach 10ppb TP water quality standard for Everglades</a:t>
            </a:r>
          </a:p>
          <a:p>
            <a:r>
              <a:rPr lang="en-US" sz="2400" dirty="0" smtClean="0"/>
              <a:t>Lawsuit resulted in additional plan and projects to address water quality.</a:t>
            </a:r>
          </a:p>
          <a:p>
            <a:r>
              <a:rPr lang="en-US" sz="2400" dirty="0" smtClean="0"/>
              <a:t>Estimated $1 Billion</a:t>
            </a:r>
          </a:p>
          <a:p>
            <a:r>
              <a:rPr lang="en-US" sz="2400" dirty="0" smtClean="0"/>
              <a:t>Primarily involves building more taxpayer-funded water quality treatment projects</a:t>
            </a:r>
            <a:endParaRPr lang="en-US" sz="2400" dirty="0"/>
          </a:p>
        </p:txBody>
      </p:sp>
      <p:pic>
        <p:nvPicPr>
          <p:cNvPr id="2457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657350"/>
            <a:ext cx="4089400" cy="3067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457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4572000"/>
            <a:ext cx="3429000" cy="1213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99981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2">
            <a:schemeClr val="accent1"/>
          </a:lnRef>
          <a:fillRef idx="1">
            <a:schemeClr val="lt1"/>
          </a:fillRef>
          <a:effectRef idx="0">
            <a:schemeClr val="accent1"/>
          </a:effectRef>
          <a:fontRef idx="minor">
            <a:schemeClr val="dk1"/>
          </a:fontRef>
        </p:style>
        <p:txBody>
          <a:bodyPr>
            <a:noAutofit/>
          </a:bodyPr>
          <a:lstStyle/>
          <a:p>
            <a:r>
              <a:rPr lang="en-US" sz="3600" dirty="0" smtClean="0"/>
              <a:t>Fixing Water Quality Requires Controlling Pollution at Its Source!</a:t>
            </a:r>
            <a:endParaRPr lang="en-US" sz="36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943600"/>
            <a:ext cx="9144000" cy="9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57200" y="1614487"/>
            <a:ext cx="5953125" cy="4086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741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70133" y="1600200"/>
            <a:ext cx="2116667" cy="1190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7412" name="Picture 4"/>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a:ext>
            </a:extLst>
          </a:blip>
          <a:srcRect/>
          <a:stretch/>
        </p:blipFill>
        <p:spPr bwMode="auto">
          <a:xfrm>
            <a:off x="6565375" y="2971800"/>
            <a:ext cx="2121425"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82558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ln/>
        </p:spPr>
        <p:style>
          <a:lnRef idx="2">
            <a:schemeClr val="accent1"/>
          </a:lnRef>
          <a:fillRef idx="1">
            <a:schemeClr val="lt1"/>
          </a:fillRef>
          <a:effectRef idx="0">
            <a:schemeClr val="accent1"/>
          </a:effectRef>
          <a:fontRef idx="minor">
            <a:schemeClr val="dk1"/>
          </a:fontRef>
        </p:style>
        <p:txBody>
          <a:bodyPr>
            <a:noAutofit/>
          </a:bodyPr>
          <a:lstStyle/>
          <a:p>
            <a:r>
              <a:rPr lang="en-US" sz="3600" dirty="0" smtClean="0"/>
              <a:t>Bringing All Pieces of the Puzzle Together</a:t>
            </a:r>
            <a:endParaRPr lang="en-US" sz="36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943600"/>
            <a:ext cx="9144000" cy="9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38600" y="990600"/>
            <a:ext cx="4953000" cy="498598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smtClean="0">
                <a:solidFill>
                  <a:prstClr val="black"/>
                </a:solidFill>
              </a:rPr>
              <a:t>Includes CEPP, C-43 and </a:t>
            </a:r>
            <a:r>
              <a:rPr lang="en-US" sz="2400" dirty="0" smtClean="0">
                <a:solidFill>
                  <a:prstClr val="black"/>
                </a:solidFill>
              </a:rPr>
              <a:t>other CERP projects</a:t>
            </a:r>
          </a:p>
          <a:p>
            <a:pPr marL="342900" indent="-342900">
              <a:spcAft>
                <a:spcPts val="1200"/>
              </a:spcAft>
              <a:buFont typeface="Arial" panose="020B0604020202020204" pitchFamily="34" charset="0"/>
              <a:buChar char="•"/>
            </a:pPr>
            <a:r>
              <a:rPr lang="en-US" sz="2400" dirty="0" smtClean="0">
                <a:solidFill>
                  <a:prstClr val="black"/>
                </a:solidFill>
              </a:rPr>
              <a:t>Includes Lake Okeechobee Watershed Plan to store more water north of Lake O</a:t>
            </a:r>
          </a:p>
          <a:p>
            <a:pPr marL="342900" indent="-342900">
              <a:spcAft>
                <a:spcPts val="1200"/>
              </a:spcAft>
              <a:buFont typeface="Arial" panose="020B0604020202020204" pitchFamily="34" charset="0"/>
              <a:buChar char="•"/>
            </a:pPr>
            <a:r>
              <a:rPr lang="en-US" sz="2400" dirty="0" smtClean="0">
                <a:solidFill>
                  <a:prstClr val="black"/>
                </a:solidFill>
              </a:rPr>
              <a:t>Includes additional lands acquired in EAA to widen conveyance channels to move water south as well as build additional storage and filtration (relieving some of current drainage and pollution as well) </a:t>
            </a:r>
          </a:p>
          <a:p>
            <a:pPr marL="342900" indent="-342900">
              <a:spcAft>
                <a:spcPts val="1200"/>
              </a:spcAft>
              <a:buFont typeface="Arial" panose="020B0604020202020204" pitchFamily="34" charset="0"/>
              <a:buChar char="•"/>
            </a:pPr>
            <a:r>
              <a:rPr lang="en-US" sz="2400" dirty="0" smtClean="0">
                <a:solidFill>
                  <a:prstClr val="black"/>
                </a:solidFill>
              </a:rPr>
              <a:t>Include better pollution </a:t>
            </a:r>
            <a:r>
              <a:rPr lang="en-US" sz="2400" dirty="0">
                <a:solidFill>
                  <a:prstClr val="black"/>
                </a:solidFill>
              </a:rPr>
              <a:t>c</a:t>
            </a:r>
            <a:r>
              <a:rPr lang="en-US" sz="2400" dirty="0" smtClean="0">
                <a:solidFill>
                  <a:prstClr val="black"/>
                </a:solidFill>
              </a:rPr>
              <a:t>ontrol</a:t>
            </a:r>
            <a:endParaRPr lang="en-US" sz="2400" dirty="0">
              <a:solidFill>
                <a:prstClr val="black"/>
              </a:solidFill>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413384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752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8229600" cy="4191000"/>
          </a:xfrm>
        </p:spPr>
        <p:txBody>
          <a:bodyPr/>
          <a:lstStyle/>
          <a:p>
            <a:endParaRPr lang="en-US"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943600"/>
            <a:ext cx="9144000" cy="9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558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2066330"/>
            <a:ext cx="3053302" cy="23764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57200" y="274638"/>
            <a:ext cx="8229600" cy="639762"/>
          </a:xfrm>
        </p:spPr>
        <p:style>
          <a:lnRef idx="2">
            <a:schemeClr val="accent1"/>
          </a:lnRef>
          <a:fillRef idx="1">
            <a:schemeClr val="lt1"/>
          </a:fillRef>
          <a:effectRef idx="0">
            <a:schemeClr val="accent1"/>
          </a:effectRef>
          <a:fontRef idx="minor">
            <a:schemeClr val="dk1"/>
          </a:fontRef>
        </p:style>
        <p:txBody>
          <a:bodyPr>
            <a:noAutofit/>
          </a:bodyPr>
          <a:lstStyle/>
          <a:p>
            <a:r>
              <a:rPr lang="en-US" sz="3600" dirty="0" smtClean="0"/>
              <a:t>The Historic Caloosahatchee &amp; Everglades</a:t>
            </a:r>
            <a:endParaRPr lang="en-US" sz="3600"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943600"/>
            <a:ext cx="9144000" cy="9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Grp="1" noChangeAspect="1" noChangeArrowheads="1"/>
          </p:cNvPicPr>
          <p:nvPr>
            <p:ph idx="1"/>
          </p:nvPr>
        </p:nvPicPr>
        <p:blipFill rotWithShape="1">
          <a:blip r:embed="rId4" cstate="screen">
            <a:extLst>
              <a:ext uri="{28A0092B-C50C-407E-A947-70E740481C1C}">
                <a14:useLocalDpi xmlns:a14="http://schemas.microsoft.com/office/drawing/2010/main"/>
              </a:ext>
            </a:extLst>
          </a:blip>
          <a:srcRect/>
          <a:stretch/>
        </p:blipFill>
        <p:spPr bwMode="auto">
          <a:xfrm>
            <a:off x="5105400" y="1066800"/>
            <a:ext cx="3581400" cy="4815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04799" y="1066800"/>
            <a:ext cx="4724401" cy="1015663"/>
          </a:xfrm>
          <a:prstGeom prst="rect">
            <a:avLst/>
          </a:prstGeom>
          <a:noFill/>
        </p:spPr>
        <p:txBody>
          <a:bodyPr wrap="square" rtlCol="0">
            <a:spAutoFit/>
          </a:bodyPr>
          <a:lstStyle/>
          <a:p>
            <a:r>
              <a:rPr lang="en-US" sz="2000" dirty="0" smtClean="0"/>
              <a:t>The historic Caloosahatchee was a crooked river with waterfalls that originated from a lake west of Lake Okeechobee.</a:t>
            </a:r>
            <a:endParaRPr lang="en-US" sz="2000" dirty="0"/>
          </a:p>
        </p:txBody>
      </p:sp>
      <p:sp>
        <p:nvSpPr>
          <p:cNvPr id="6" name="TextBox 5"/>
          <p:cNvSpPr txBox="1"/>
          <p:nvPr/>
        </p:nvSpPr>
        <p:spPr>
          <a:xfrm>
            <a:off x="3578246" y="3163611"/>
            <a:ext cx="1330962" cy="461665"/>
          </a:xfrm>
          <a:prstGeom prst="rect">
            <a:avLst/>
          </a:prstGeom>
          <a:noFill/>
        </p:spPr>
        <p:txBody>
          <a:bodyPr wrap="square" rtlCol="0">
            <a:spAutoFit/>
          </a:bodyPr>
          <a:lstStyle/>
          <a:p>
            <a:r>
              <a:rPr lang="en-US" sz="800" b="1" dirty="0" smtClean="0"/>
              <a:t>State Archives of Florida, Florida Memory, http://floridamemory.com</a:t>
            </a:r>
            <a:endParaRPr lang="en-US" sz="800" b="1" dirty="0"/>
          </a:p>
        </p:txBody>
      </p:sp>
      <p:pic>
        <p:nvPicPr>
          <p:cNvPr id="5128"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67178" y="3657600"/>
            <a:ext cx="1431733" cy="228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4400" y="4160671"/>
            <a:ext cx="2568224" cy="16265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8246" y="1828800"/>
            <a:ext cx="1679554"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1642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p:spPr>
        <p:style>
          <a:lnRef idx="2">
            <a:schemeClr val="accent1"/>
          </a:lnRef>
          <a:fillRef idx="1">
            <a:schemeClr val="lt1"/>
          </a:fillRef>
          <a:effectRef idx="0">
            <a:schemeClr val="accent1"/>
          </a:effectRef>
          <a:fontRef idx="minor">
            <a:schemeClr val="dk1"/>
          </a:fontRef>
        </p:style>
        <p:txBody>
          <a:bodyPr>
            <a:normAutofit/>
          </a:bodyPr>
          <a:lstStyle/>
          <a:p>
            <a:r>
              <a:rPr lang="en-US" sz="3600" dirty="0" smtClean="0"/>
              <a:t>Feast or Famine Flows</a:t>
            </a:r>
            <a:endParaRPr lang="en-US" sz="36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943600"/>
            <a:ext cx="9144000" cy="9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1295401"/>
            <a:ext cx="3554220" cy="250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11420" y="1183719"/>
            <a:ext cx="5132580" cy="2092881"/>
          </a:xfrm>
          <a:prstGeom prst="rect">
            <a:avLst/>
          </a:prstGeom>
          <a:noFill/>
        </p:spPr>
        <p:txBody>
          <a:bodyPr wrap="square" rtlCol="0">
            <a:spAutoFit/>
          </a:bodyPr>
          <a:lstStyle/>
          <a:p>
            <a:pPr>
              <a:spcAft>
                <a:spcPts val="600"/>
              </a:spcAft>
            </a:pPr>
            <a:r>
              <a:rPr lang="en-US" sz="2400" dirty="0" smtClean="0"/>
              <a:t>Too little flow =</a:t>
            </a:r>
          </a:p>
          <a:p>
            <a:pPr marL="342900" indent="-342900">
              <a:spcAft>
                <a:spcPts val="600"/>
              </a:spcAft>
              <a:buFont typeface="Wingdings" panose="05000000000000000000" pitchFamily="2" charset="2"/>
              <a:buChar char="Ø"/>
            </a:pPr>
            <a:r>
              <a:rPr lang="en-US" sz="2400" dirty="0" smtClean="0"/>
              <a:t>pollution and salinity concentrations to rise to unsafe levels.</a:t>
            </a:r>
          </a:p>
          <a:p>
            <a:pPr marL="342900" indent="-342900">
              <a:spcAft>
                <a:spcPts val="600"/>
              </a:spcAft>
              <a:buFont typeface="Wingdings" panose="05000000000000000000" pitchFamily="2" charset="2"/>
              <a:buChar char="Ø"/>
            </a:pPr>
            <a:r>
              <a:rPr lang="en-US" sz="2400" dirty="0" smtClean="0"/>
              <a:t>stagnating water </a:t>
            </a:r>
            <a:r>
              <a:rPr lang="en-US" sz="2400" dirty="0" smtClean="0"/>
              <a:t>triggers </a:t>
            </a:r>
            <a:r>
              <a:rPr lang="en-US" sz="2400" dirty="0" smtClean="0"/>
              <a:t>harmful algae blooms</a:t>
            </a:r>
          </a:p>
        </p:txBody>
      </p:sp>
      <p:sp>
        <p:nvSpPr>
          <p:cNvPr id="5" name="TextBox 4"/>
          <p:cNvSpPr txBox="1"/>
          <p:nvPr/>
        </p:nvSpPr>
        <p:spPr>
          <a:xfrm>
            <a:off x="76200" y="4157008"/>
            <a:ext cx="6594389" cy="1938992"/>
          </a:xfrm>
          <a:prstGeom prst="rect">
            <a:avLst/>
          </a:prstGeom>
          <a:noFill/>
        </p:spPr>
        <p:txBody>
          <a:bodyPr wrap="square" rtlCol="0">
            <a:spAutoFit/>
          </a:bodyPr>
          <a:lstStyle/>
          <a:p>
            <a:r>
              <a:rPr lang="en-US" sz="2400" dirty="0" smtClean="0"/>
              <a:t>Too much flow =</a:t>
            </a:r>
          </a:p>
          <a:p>
            <a:pPr marL="342900" indent="-342900">
              <a:buFont typeface="Wingdings" panose="05000000000000000000" pitchFamily="2" charset="2"/>
              <a:buChar char="Ø"/>
            </a:pPr>
            <a:r>
              <a:rPr lang="en-US" sz="2400" dirty="0" smtClean="0"/>
              <a:t>additional pollution loading down the river into the estuary and the Gulf</a:t>
            </a:r>
          </a:p>
          <a:p>
            <a:pPr marL="342900" indent="-342900">
              <a:buFont typeface="Wingdings" panose="05000000000000000000" pitchFamily="2" charset="2"/>
              <a:buChar char="Ø"/>
            </a:pPr>
            <a:r>
              <a:rPr lang="en-US" sz="2400" dirty="0" smtClean="0"/>
              <a:t>lower salinity levels to a point to fresh for estuarine or marine species.</a:t>
            </a:r>
            <a:endParaRPr lang="en-US" sz="2400" dirty="0"/>
          </a:p>
        </p:txBody>
      </p:sp>
      <p:pic>
        <p:nvPicPr>
          <p:cNvPr id="13316" name="Picture 4"/>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6934200" y="2973588"/>
            <a:ext cx="1768545" cy="2893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011420" y="3200400"/>
            <a:ext cx="2617980" cy="1200329"/>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loss of </a:t>
            </a:r>
            <a:r>
              <a:rPr lang="en-US" sz="2400" dirty="0" err="1" smtClean="0"/>
              <a:t>tapegrass</a:t>
            </a:r>
            <a:r>
              <a:rPr lang="en-US" sz="2400" dirty="0" smtClean="0"/>
              <a:t>, essential for aquatic life</a:t>
            </a:r>
            <a:endParaRPr lang="en-US" sz="2400" dirty="0"/>
          </a:p>
        </p:txBody>
      </p:sp>
    </p:spTree>
    <p:extLst>
      <p:ext uri="{BB962C8B-B14F-4D97-AF65-F5344CB8AC3E}">
        <p14:creationId xmlns:p14="http://schemas.microsoft.com/office/powerpoint/2010/main" val="2061642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p:spPr>
        <p:style>
          <a:lnRef idx="2">
            <a:schemeClr val="accent1"/>
          </a:lnRef>
          <a:fillRef idx="1">
            <a:schemeClr val="lt1"/>
          </a:fillRef>
          <a:effectRef idx="0">
            <a:schemeClr val="accent1"/>
          </a:effectRef>
          <a:fontRef idx="minor">
            <a:schemeClr val="dk1"/>
          </a:fontRef>
        </p:style>
        <p:txBody>
          <a:bodyPr>
            <a:normAutofit/>
          </a:bodyPr>
          <a:lstStyle/>
          <a:p>
            <a:r>
              <a:rPr lang="en-US" sz="3600" dirty="0" smtClean="0"/>
              <a:t>An Endangered River – the Caloosahatchee </a:t>
            </a:r>
            <a:endParaRPr lang="en-US" sz="36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943600"/>
            <a:ext cx="9144000" cy="9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2211" y="4698831"/>
            <a:ext cx="8194589" cy="1200329"/>
          </a:xfrm>
          <a:prstGeom prst="rect">
            <a:avLst/>
          </a:prstGeom>
          <a:noFill/>
        </p:spPr>
        <p:txBody>
          <a:bodyPr wrap="square" rtlCol="0">
            <a:spAutoFit/>
          </a:bodyPr>
          <a:lstStyle/>
          <a:p>
            <a:r>
              <a:rPr lang="en-US" sz="2400" dirty="0" smtClean="0">
                <a:solidFill>
                  <a:prstClr val="black"/>
                </a:solidFill>
              </a:rPr>
              <a:t>Conservancy co-nominated Caloosahatchee, and in 2006 it was selected as one of the 10 most “endangered rivers in the US – a decade ago! – for same problems it is still facing today.</a:t>
            </a:r>
            <a:endParaRPr lang="en-US" sz="24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11" y="1371600"/>
            <a:ext cx="308919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371600"/>
            <a:ext cx="4818590" cy="321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706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943600"/>
            <a:ext cx="9144000" cy="9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7799"/>
          <a:stretch/>
        </p:blipFill>
        <p:spPr bwMode="auto">
          <a:xfrm>
            <a:off x="152400" y="1600200"/>
            <a:ext cx="4495800" cy="4223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57200" y="381000"/>
            <a:ext cx="8382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t>Piecing Together Restoration</a:t>
            </a:r>
            <a:endParaRPr lang="en-US" sz="3600" dirty="0"/>
          </a:p>
        </p:txBody>
      </p:sp>
      <p:sp>
        <p:nvSpPr>
          <p:cNvPr id="6" name="TextBox 5"/>
          <p:cNvSpPr txBox="1"/>
          <p:nvPr/>
        </p:nvSpPr>
        <p:spPr>
          <a:xfrm>
            <a:off x="4839730" y="1447800"/>
            <a:ext cx="4228070" cy="4801314"/>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2400" dirty="0" smtClean="0"/>
              <a:t>Fixing high flows</a:t>
            </a:r>
          </a:p>
          <a:p>
            <a:pPr marL="800100" lvl="1" indent="-342900">
              <a:spcAft>
                <a:spcPts val="600"/>
              </a:spcAft>
              <a:buFont typeface="Wingdings" panose="05000000000000000000" pitchFamily="2" charset="2"/>
              <a:buChar char="§"/>
            </a:pPr>
            <a:r>
              <a:rPr lang="en-US" sz="2000" dirty="0" smtClean="0"/>
              <a:t>more storage in C. basin</a:t>
            </a:r>
          </a:p>
          <a:p>
            <a:pPr marL="800100" lvl="1" indent="-342900">
              <a:spcAft>
                <a:spcPts val="600"/>
              </a:spcAft>
              <a:buFont typeface="Wingdings" panose="05000000000000000000" pitchFamily="2" charset="2"/>
              <a:buChar char="§"/>
            </a:pPr>
            <a:r>
              <a:rPr lang="en-US" sz="2000" dirty="0" smtClean="0"/>
              <a:t>more flow south of Lake O, </a:t>
            </a:r>
          </a:p>
          <a:p>
            <a:pPr marL="800100" lvl="1" indent="-342900">
              <a:spcAft>
                <a:spcPts val="600"/>
              </a:spcAft>
              <a:buFont typeface="Wingdings" panose="05000000000000000000" pitchFamily="2" charset="2"/>
              <a:buChar char="§"/>
            </a:pPr>
            <a:r>
              <a:rPr lang="en-US" sz="2000" dirty="0" smtClean="0"/>
              <a:t>removing impediments</a:t>
            </a:r>
          </a:p>
          <a:p>
            <a:pPr marL="285750" indent="-285750">
              <a:spcAft>
                <a:spcPts val="600"/>
              </a:spcAft>
              <a:buFont typeface="Wingdings" panose="05000000000000000000" pitchFamily="2" charset="2"/>
              <a:buChar char="Ø"/>
            </a:pPr>
            <a:r>
              <a:rPr lang="en-US" sz="2400" dirty="0" smtClean="0"/>
              <a:t>Fixing low flows </a:t>
            </a:r>
          </a:p>
          <a:p>
            <a:pPr marL="800100" lvl="1" indent="-342900">
              <a:spcAft>
                <a:spcPts val="600"/>
              </a:spcAft>
              <a:buFont typeface="Wingdings" panose="05000000000000000000" pitchFamily="2" charset="2"/>
              <a:buChar char="§"/>
            </a:pPr>
            <a:r>
              <a:rPr lang="en-US" sz="2000" dirty="0" smtClean="0"/>
              <a:t>with more storage in C. basin</a:t>
            </a:r>
          </a:p>
          <a:p>
            <a:pPr marL="285750" indent="-285750">
              <a:spcAft>
                <a:spcPts val="600"/>
              </a:spcAft>
              <a:buFont typeface="Wingdings" panose="05000000000000000000" pitchFamily="2" charset="2"/>
              <a:buChar char="Ø"/>
            </a:pPr>
            <a:r>
              <a:rPr lang="en-US" sz="2400" dirty="0" smtClean="0"/>
              <a:t>Fixing water quality </a:t>
            </a:r>
          </a:p>
          <a:p>
            <a:pPr marL="800100" lvl="1" indent="-342900">
              <a:spcAft>
                <a:spcPts val="600"/>
              </a:spcAft>
              <a:buFont typeface="Wingdings" panose="05000000000000000000" pitchFamily="2" charset="2"/>
              <a:buChar char="§"/>
            </a:pPr>
            <a:r>
              <a:rPr lang="en-US" sz="2000" dirty="0" smtClean="0"/>
              <a:t>more treatment above Lake O</a:t>
            </a:r>
          </a:p>
          <a:p>
            <a:pPr marL="800100" lvl="1" indent="-342900">
              <a:spcAft>
                <a:spcPts val="600"/>
              </a:spcAft>
              <a:buFont typeface="Wingdings" panose="05000000000000000000" pitchFamily="2" charset="2"/>
              <a:buChar char="§"/>
            </a:pPr>
            <a:r>
              <a:rPr lang="en-US" sz="2000" dirty="0" smtClean="0"/>
              <a:t>more treatment in C. basin</a:t>
            </a:r>
          </a:p>
          <a:p>
            <a:pPr marL="800100" lvl="1" indent="-342900">
              <a:spcAft>
                <a:spcPts val="600"/>
              </a:spcAft>
              <a:buFont typeface="Wingdings" panose="05000000000000000000" pitchFamily="2" charset="2"/>
              <a:buChar char="§"/>
            </a:pPr>
            <a:r>
              <a:rPr lang="en-US" sz="2000" dirty="0" smtClean="0"/>
              <a:t>More treatment south of the Lake</a:t>
            </a:r>
          </a:p>
          <a:p>
            <a:pPr lvl="1"/>
            <a:endParaRPr lang="en-US" sz="2400" dirty="0"/>
          </a:p>
        </p:txBody>
      </p:sp>
      <p:cxnSp>
        <p:nvCxnSpPr>
          <p:cNvPr id="13" name="Elbow Connector 12"/>
          <p:cNvCxnSpPr/>
          <p:nvPr/>
        </p:nvCxnSpPr>
        <p:spPr>
          <a:xfrm>
            <a:off x="304800" y="1828800"/>
            <a:ext cx="2895600" cy="274320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1" y="1219201"/>
            <a:ext cx="1523999"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558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ln/>
        </p:spPr>
        <p:style>
          <a:lnRef idx="2">
            <a:schemeClr val="accent1"/>
          </a:lnRef>
          <a:fillRef idx="1">
            <a:schemeClr val="lt1"/>
          </a:fillRef>
          <a:effectRef idx="0">
            <a:schemeClr val="accent1"/>
          </a:effectRef>
          <a:fontRef idx="minor">
            <a:schemeClr val="dk1"/>
          </a:fontRef>
        </p:style>
        <p:txBody>
          <a:bodyPr>
            <a:noAutofit/>
          </a:bodyPr>
          <a:lstStyle/>
          <a:p>
            <a:r>
              <a:rPr lang="en-US" sz="3600" dirty="0" smtClean="0"/>
              <a:t>CERP</a:t>
            </a:r>
            <a:endParaRPr lang="en-US" sz="36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943600"/>
            <a:ext cx="9144000" cy="9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81000" y="1295400"/>
            <a:ext cx="320827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33800" y="1295400"/>
            <a:ext cx="5105400" cy="461664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smtClean="0"/>
              <a:t>Includes CEPP, C-43 and other identified projects in the plan (60 total).</a:t>
            </a:r>
          </a:p>
          <a:p>
            <a:pPr marL="342900" indent="-342900">
              <a:spcAft>
                <a:spcPts val="1200"/>
              </a:spcAft>
              <a:buFont typeface="Arial" panose="020B0604020202020204" pitchFamily="34" charset="0"/>
              <a:buChar char="•"/>
            </a:pPr>
            <a:r>
              <a:rPr lang="en-US" sz="2400" dirty="0" smtClean="0"/>
              <a:t>Passed in 2000 by Congress, 50/50 cost share with federal and state $</a:t>
            </a:r>
          </a:p>
          <a:p>
            <a:pPr marL="342900" indent="-342900">
              <a:spcAft>
                <a:spcPts val="1200"/>
              </a:spcAft>
              <a:buFont typeface="Arial" panose="020B0604020202020204" pitchFamily="34" charset="0"/>
              <a:buChar char="•"/>
            </a:pPr>
            <a:r>
              <a:rPr lang="en-US" sz="2400" dirty="0" smtClean="0"/>
              <a:t>Includes 18,000 square miles of land in 16 counties.</a:t>
            </a:r>
          </a:p>
          <a:p>
            <a:pPr marL="342900" indent="-342900">
              <a:spcAft>
                <a:spcPts val="1200"/>
              </a:spcAft>
              <a:buFont typeface="Arial" panose="020B0604020202020204" pitchFamily="34" charset="0"/>
              <a:buChar char="•"/>
            </a:pPr>
            <a:r>
              <a:rPr lang="en-US" sz="2400" dirty="0" smtClean="0"/>
              <a:t>Largest most expensive ecosystem restoration plan in the world with original 1998 cost estimate of $7.8 Billion plus $182M annually ongoing.</a:t>
            </a:r>
            <a:endParaRPr lang="en-US" sz="2400" dirty="0"/>
          </a:p>
        </p:txBody>
      </p:sp>
    </p:spTree>
    <p:extLst>
      <p:ext uri="{BB962C8B-B14F-4D97-AF65-F5344CB8AC3E}">
        <p14:creationId xmlns:p14="http://schemas.microsoft.com/office/powerpoint/2010/main" val="4199700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2">
            <a:schemeClr val="accent1"/>
          </a:lnRef>
          <a:fillRef idx="1">
            <a:schemeClr val="lt1"/>
          </a:fillRef>
          <a:effectRef idx="0">
            <a:schemeClr val="accent1"/>
          </a:effectRef>
          <a:fontRef idx="minor">
            <a:schemeClr val="dk1"/>
          </a:fontRef>
        </p:style>
        <p:txBody>
          <a:bodyPr>
            <a:normAutofit/>
          </a:bodyPr>
          <a:lstStyle/>
          <a:p>
            <a:r>
              <a:rPr lang="en-US" sz="3600" dirty="0" smtClean="0"/>
              <a:t>C-43 Reservoir West Basin Storage Project</a:t>
            </a:r>
            <a:endParaRPr lang="en-US" sz="36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943600"/>
            <a:ext cx="9144000" cy="9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1143000"/>
            <a:ext cx="4080118"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Content Placeholder 3"/>
          <p:cNvSpPr>
            <a:spLocks noGrp="1"/>
          </p:cNvSpPr>
          <p:nvPr>
            <p:ph idx="1"/>
          </p:nvPr>
        </p:nvSpPr>
        <p:spPr>
          <a:xfrm>
            <a:off x="4953000" y="1143000"/>
            <a:ext cx="3657600" cy="4638675"/>
          </a:xfrm>
        </p:spPr>
        <p:txBody>
          <a:bodyPr>
            <a:normAutofit/>
          </a:bodyPr>
          <a:lstStyle/>
          <a:p>
            <a:r>
              <a:rPr lang="en-US" sz="2400" dirty="0" smtClean="0"/>
              <a:t>Land already purchased by the state</a:t>
            </a:r>
          </a:p>
          <a:p>
            <a:r>
              <a:rPr lang="en-US" sz="2400" dirty="0" smtClean="0"/>
              <a:t>Test cells constructed (pic left)</a:t>
            </a:r>
          </a:p>
          <a:p>
            <a:r>
              <a:rPr lang="en-US" sz="2400" dirty="0" smtClean="0"/>
              <a:t>$596M project</a:t>
            </a:r>
          </a:p>
          <a:p>
            <a:r>
              <a:rPr lang="en-US" sz="2400" dirty="0" smtClean="0"/>
              <a:t>State funded $19M and committed to rest</a:t>
            </a:r>
          </a:p>
          <a:p>
            <a:r>
              <a:rPr lang="en-US" sz="2400" dirty="0" smtClean="0"/>
              <a:t>SFWMD </a:t>
            </a:r>
            <a:r>
              <a:rPr lang="en-US" sz="2400" dirty="0" smtClean="0"/>
              <a:t>recently began construction, with credit from feds for doing so.</a:t>
            </a:r>
            <a:endParaRPr lang="en-US" sz="2400" dirty="0"/>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3752850"/>
            <a:ext cx="36576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642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ln/>
        </p:spPr>
        <p:style>
          <a:lnRef idx="2">
            <a:schemeClr val="accent1"/>
          </a:lnRef>
          <a:fillRef idx="1">
            <a:schemeClr val="lt1"/>
          </a:fillRef>
          <a:effectRef idx="0">
            <a:schemeClr val="accent1"/>
          </a:effectRef>
          <a:fontRef idx="minor">
            <a:schemeClr val="dk1"/>
          </a:fontRef>
        </p:style>
        <p:txBody>
          <a:bodyPr>
            <a:normAutofit/>
          </a:bodyPr>
          <a:lstStyle/>
          <a:p>
            <a:r>
              <a:rPr lang="en-US" sz="3600" dirty="0" smtClean="0"/>
              <a:t>Restoring More Flow South of Lake O</a:t>
            </a:r>
            <a:endParaRPr lang="en-US" sz="3600" dirty="0"/>
          </a:p>
        </p:txBody>
      </p:sp>
      <p:sp>
        <p:nvSpPr>
          <p:cNvPr id="3" name="Content Placeholder 2"/>
          <p:cNvSpPr>
            <a:spLocks noGrp="1"/>
          </p:cNvSpPr>
          <p:nvPr>
            <p:ph idx="1"/>
          </p:nvPr>
        </p:nvSpPr>
        <p:spPr>
          <a:xfrm>
            <a:off x="318966" y="1295400"/>
            <a:ext cx="3872034" cy="4648200"/>
          </a:xfrm>
        </p:spPr>
        <p:txBody>
          <a:bodyPr>
            <a:normAutofit lnSpcReduction="10000"/>
          </a:bodyPr>
          <a:lstStyle/>
          <a:p>
            <a:pPr>
              <a:spcBef>
                <a:spcPts val="0"/>
              </a:spcBef>
              <a:spcAft>
                <a:spcPts val="1200"/>
              </a:spcAft>
            </a:pPr>
            <a:r>
              <a:rPr lang="en-US" sz="2400" dirty="0" smtClean="0"/>
              <a:t>Funding and constructing all the Comprehensive Everglades Restoration Plan (CERP) projects </a:t>
            </a:r>
            <a:endParaRPr lang="en-US" sz="2400" dirty="0"/>
          </a:p>
          <a:p>
            <a:pPr>
              <a:spcBef>
                <a:spcPts val="0"/>
              </a:spcBef>
              <a:spcAft>
                <a:spcPts val="1200"/>
              </a:spcAft>
            </a:pPr>
            <a:r>
              <a:rPr lang="en-US" sz="2400" dirty="0" smtClean="0"/>
              <a:t>Acquiring more lands in the Everglades Agricultural Area (EAA) to store and treat more water</a:t>
            </a:r>
          </a:p>
          <a:p>
            <a:pPr>
              <a:spcBef>
                <a:spcPts val="0"/>
              </a:spcBef>
              <a:spcAft>
                <a:spcPts val="1200"/>
              </a:spcAft>
            </a:pPr>
            <a:r>
              <a:rPr lang="en-US" sz="2400" dirty="0" smtClean="0"/>
              <a:t>Funding the USEPA/DEP Water Quality Plan to build additional water quality treatment</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943600"/>
            <a:ext cx="9144000" cy="9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47808" y="1219200"/>
            <a:ext cx="2938992"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48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91000" y="3200400"/>
            <a:ext cx="2945337" cy="2520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82558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ln/>
        </p:spPr>
        <p:style>
          <a:lnRef idx="2">
            <a:schemeClr val="accent1"/>
          </a:lnRef>
          <a:fillRef idx="1">
            <a:schemeClr val="lt1"/>
          </a:fillRef>
          <a:effectRef idx="0">
            <a:schemeClr val="accent1"/>
          </a:effectRef>
          <a:fontRef idx="minor">
            <a:schemeClr val="dk1"/>
          </a:fontRef>
        </p:style>
        <p:txBody>
          <a:bodyPr>
            <a:noAutofit/>
          </a:bodyPr>
          <a:lstStyle/>
          <a:p>
            <a:r>
              <a:rPr lang="en-US" sz="3600" dirty="0" smtClean="0"/>
              <a:t>EAA / US Sugar Land Purchase</a:t>
            </a:r>
            <a:endParaRPr lang="en-US" sz="36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943600"/>
            <a:ext cx="9144000" cy="9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066800"/>
            <a:ext cx="5867400" cy="5062924"/>
          </a:xfrm>
          <a:prstGeom prst="rect">
            <a:avLst/>
          </a:prstGeom>
          <a:noFill/>
        </p:spPr>
        <p:txBody>
          <a:bodyPr wrap="square" rtlCol="0">
            <a:spAutoFit/>
          </a:bodyPr>
          <a:lstStyle/>
          <a:p>
            <a:pPr marL="342900" indent="-342900">
              <a:spcAft>
                <a:spcPts val="900"/>
              </a:spcAft>
              <a:buFont typeface="Arial" panose="020B0604020202020204" pitchFamily="34" charset="0"/>
              <a:buChar char="•"/>
            </a:pPr>
            <a:r>
              <a:rPr lang="en-US" sz="2200" dirty="0" smtClean="0">
                <a:solidFill>
                  <a:prstClr val="black"/>
                </a:solidFill>
              </a:rPr>
              <a:t>In 2009, Governor Crist negotiated a deal to buy 72,500 ac of US Sugar’s land in EAA for $533 million with an option to purchase the additional lands within the next 10 years.</a:t>
            </a:r>
          </a:p>
          <a:p>
            <a:pPr marL="342900" indent="-342900">
              <a:spcAft>
                <a:spcPts val="900"/>
              </a:spcAft>
              <a:buFont typeface="Arial" panose="020B0604020202020204" pitchFamily="34" charset="0"/>
              <a:buChar char="•"/>
            </a:pPr>
            <a:r>
              <a:rPr lang="en-US" sz="2200" dirty="0" smtClean="0">
                <a:solidFill>
                  <a:prstClr val="black"/>
                </a:solidFill>
              </a:rPr>
              <a:t>The State terminated a purchase </a:t>
            </a:r>
            <a:r>
              <a:rPr lang="en-US" sz="2200" dirty="0" smtClean="0">
                <a:solidFill>
                  <a:prstClr val="black"/>
                </a:solidFill>
              </a:rPr>
              <a:t>option </a:t>
            </a:r>
            <a:r>
              <a:rPr lang="en-US" sz="2200" dirty="0" smtClean="0">
                <a:solidFill>
                  <a:prstClr val="black"/>
                </a:solidFill>
              </a:rPr>
              <a:t>last year to </a:t>
            </a:r>
            <a:r>
              <a:rPr lang="en-US" sz="2200" dirty="0" smtClean="0">
                <a:solidFill>
                  <a:prstClr val="black"/>
                </a:solidFill>
              </a:rPr>
              <a:t>buy additional </a:t>
            </a:r>
            <a:r>
              <a:rPr lang="en-US" sz="2200" dirty="0" smtClean="0">
                <a:solidFill>
                  <a:prstClr val="black"/>
                </a:solidFill>
              </a:rPr>
              <a:t>46,500 at an </a:t>
            </a:r>
            <a:r>
              <a:rPr lang="en-US" sz="2200" dirty="0" smtClean="0">
                <a:solidFill>
                  <a:prstClr val="black"/>
                </a:solidFill>
              </a:rPr>
              <a:t>estimated </a:t>
            </a:r>
            <a:r>
              <a:rPr lang="en-US" sz="2200" dirty="0" smtClean="0">
                <a:solidFill>
                  <a:prstClr val="black"/>
                </a:solidFill>
              </a:rPr>
              <a:t>$</a:t>
            </a:r>
            <a:r>
              <a:rPr lang="en-US" sz="2200" dirty="0" smtClean="0">
                <a:solidFill>
                  <a:prstClr val="black"/>
                </a:solidFill>
              </a:rPr>
              <a:t>350 </a:t>
            </a:r>
            <a:r>
              <a:rPr lang="en-US" sz="2200" dirty="0" smtClean="0">
                <a:solidFill>
                  <a:prstClr val="black"/>
                </a:solidFill>
              </a:rPr>
              <a:t>M, which would have taken </a:t>
            </a:r>
            <a:r>
              <a:rPr lang="en-US" sz="2200" dirty="0" smtClean="0">
                <a:solidFill>
                  <a:prstClr val="black"/>
                </a:solidFill>
              </a:rPr>
              <a:t>1 foot off </a:t>
            </a:r>
            <a:r>
              <a:rPr lang="en-US" sz="2200" dirty="0" smtClean="0">
                <a:solidFill>
                  <a:prstClr val="black"/>
                </a:solidFill>
              </a:rPr>
              <a:t>lake - </a:t>
            </a:r>
            <a:r>
              <a:rPr lang="en-US" sz="2200" dirty="0" smtClean="0">
                <a:solidFill>
                  <a:prstClr val="black"/>
                </a:solidFill>
              </a:rPr>
              <a:t>significantly reducing high flows by 40-50</a:t>
            </a:r>
            <a:r>
              <a:rPr lang="en-US" sz="2200" dirty="0" smtClean="0">
                <a:solidFill>
                  <a:prstClr val="black"/>
                </a:solidFill>
              </a:rPr>
              <a:t>%</a:t>
            </a:r>
          </a:p>
          <a:p>
            <a:pPr marL="342900" indent="-342900">
              <a:spcAft>
                <a:spcPts val="900"/>
              </a:spcAft>
              <a:buFont typeface="Arial" panose="020B0604020202020204" pitchFamily="34" charset="0"/>
              <a:buChar char="•"/>
            </a:pPr>
            <a:r>
              <a:rPr lang="en-US" sz="2200" dirty="0" smtClean="0">
                <a:solidFill>
                  <a:prstClr val="black"/>
                </a:solidFill>
              </a:rPr>
              <a:t>A non-exclusive </a:t>
            </a:r>
            <a:r>
              <a:rPr lang="en-US" sz="2200" dirty="0">
                <a:solidFill>
                  <a:prstClr val="black"/>
                </a:solidFill>
              </a:rPr>
              <a:t>option </a:t>
            </a:r>
            <a:r>
              <a:rPr lang="en-US" sz="2200" dirty="0" smtClean="0">
                <a:solidFill>
                  <a:prstClr val="black"/>
                </a:solidFill>
              </a:rPr>
              <a:t>still remains to purchase up to 153,200 </a:t>
            </a:r>
            <a:r>
              <a:rPr lang="en-US" sz="2200" dirty="0">
                <a:solidFill>
                  <a:prstClr val="black"/>
                </a:solidFill>
              </a:rPr>
              <a:t>acres </a:t>
            </a:r>
            <a:r>
              <a:rPr lang="en-US" sz="2200" dirty="0" smtClean="0">
                <a:solidFill>
                  <a:prstClr val="black"/>
                </a:solidFill>
              </a:rPr>
              <a:t>at </a:t>
            </a:r>
            <a:r>
              <a:rPr lang="en-US" sz="2200" dirty="0">
                <a:solidFill>
                  <a:prstClr val="black"/>
                </a:solidFill>
              </a:rPr>
              <a:t>Fair Market Value. U.S. Sugar could sell all or a part of the option property, </a:t>
            </a:r>
            <a:r>
              <a:rPr lang="en-US" sz="2200" dirty="0" smtClean="0">
                <a:solidFill>
                  <a:prstClr val="black"/>
                </a:solidFill>
              </a:rPr>
              <a:t>with Right </a:t>
            </a:r>
            <a:r>
              <a:rPr lang="en-US" sz="2200" dirty="0">
                <a:solidFill>
                  <a:prstClr val="black"/>
                </a:solidFill>
              </a:rPr>
              <a:t>of First Refusal by the </a:t>
            </a:r>
            <a:r>
              <a:rPr lang="en-US" sz="2200" dirty="0" smtClean="0">
                <a:solidFill>
                  <a:prstClr val="black"/>
                </a:solidFill>
              </a:rPr>
              <a:t>SFWMD.</a:t>
            </a:r>
            <a:endParaRPr lang="en-US" sz="2200" dirty="0">
              <a:solidFill>
                <a:prstClr val="black"/>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1143000"/>
            <a:ext cx="285750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29300" y="4876800"/>
            <a:ext cx="2933700" cy="1169551"/>
          </a:xfrm>
          <a:prstGeom prst="rect">
            <a:avLst/>
          </a:prstGeom>
          <a:noFill/>
        </p:spPr>
        <p:txBody>
          <a:bodyPr wrap="square" rtlCol="0">
            <a:spAutoFit/>
          </a:bodyPr>
          <a:lstStyle/>
          <a:p>
            <a:r>
              <a:rPr lang="en-US" sz="1400" dirty="0" smtClean="0"/>
              <a:t>April 2009 SFWMD map showing the U.S. Sugar Corp. parcels that were of original purchase (dark green) and lands in yellow that now have option to purchase.</a:t>
            </a:r>
            <a:endParaRPr lang="en-US" sz="1400" dirty="0"/>
          </a:p>
        </p:txBody>
      </p:sp>
    </p:spTree>
    <p:extLst>
      <p:ext uri="{BB962C8B-B14F-4D97-AF65-F5344CB8AC3E}">
        <p14:creationId xmlns:p14="http://schemas.microsoft.com/office/powerpoint/2010/main" val="348986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15772</TotalTime>
  <Words>627</Words>
  <Application>Microsoft Office PowerPoint</Application>
  <PresentationFormat>On-screen Show (4:3)</PresentationFormat>
  <Paragraphs>57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Caloosahatchee &amp; Everglades Restoration</vt:lpstr>
      <vt:lpstr>The Historic Caloosahatchee &amp; Everglades</vt:lpstr>
      <vt:lpstr>Feast or Famine Flows</vt:lpstr>
      <vt:lpstr>An Endangered River – the Caloosahatchee </vt:lpstr>
      <vt:lpstr>PowerPoint Presentation</vt:lpstr>
      <vt:lpstr>CERP</vt:lpstr>
      <vt:lpstr>C-43 Reservoir West Basin Storage Project</vt:lpstr>
      <vt:lpstr>Restoring More Flow South of Lake O</vt:lpstr>
      <vt:lpstr>EAA / US Sugar Land Purchase</vt:lpstr>
      <vt:lpstr>Federal State Water Quality Plan</vt:lpstr>
      <vt:lpstr>Fixing Water Quality Requires Controlling Pollution at Its Source!</vt:lpstr>
      <vt:lpstr>Bringing All Pieces of the Puzzle Together</vt:lpstr>
      <vt:lpstr>PowerPoint Presentation</vt:lpstr>
    </vt:vector>
  </TitlesOfParts>
  <Company>Conservancy of Southwest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hecker</dc:creator>
  <cp:lastModifiedBy>jennifer hecker</cp:lastModifiedBy>
  <cp:revision>56</cp:revision>
  <dcterms:created xsi:type="dcterms:W3CDTF">2015-01-16T20:38:03Z</dcterms:created>
  <dcterms:modified xsi:type="dcterms:W3CDTF">2016-03-08T13:53:32Z</dcterms:modified>
</cp:coreProperties>
</file>