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77" r:id="rId4"/>
    <p:sldId id="268" r:id="rId5"/>
    <p:sldId id="267" r:id="rId6"/>
    <p:sldId id="258" r:id="rId7"/>
    <p:sldId id="260" r:id="rId8"/>
    <p:sldId id="261" r:id="rId9"/>
    <p:sldId id="275" r:id="rId10"/>
    <p:sldId id="276" r:id="rId11"/>
    <p:sldId id="278" r:id="rId12"/>
    <p:sldId id="262" r:id="rId13"/>
    <p:sldId id="263" r:id="rId14"/>
    <p:sldId id="269" r:id="rId15"/>
    <p:sldId id="272"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5204" autoAdjust="0"/>
  </p:normalViewPr>
  <p:slideViewPr>
    <p:cSldViewPr>
      <p:cViewPr>
        <p:scale>
          <a:sx n="80" d="100"/>
          <a:sy n="80" d="100"/>
        </p:scale>
        <p:origin x="-1332" y="138"/>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89081-7228-4F37-9ADE-9ADD8090F342}" type="datetimeFigureOut">
              <a:rPr lang="en-US" smtClean="0"/>
              <a:t>3/11/2016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29A00-D840-4957-BDC8-E32777E94869}" type="slidenum">
              <a:rPr lang="en-US" smtClean="0"/>
              <a:t>‹#›</a:t>
            </a:fld>
            <a:endParaRPr lang="en-US" dirty="0"/>
          </a:p>
        </p:txBody>
      </p:sp>
    </p:spTree>
    <p:extLst>
      <p:ext uri="{BB962C8B-B14F-4D97-AF65-F5344CB8AC3E}">
        <p14:creationId xmlns:p14="http://schemas.microsoft.com/office/powerpoint/2010/main" val="320672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categories of oil well stimulation—those techniques that fracture</a:t>
            </a:r>
            <a:r>
              <a:rPr lang="en-US" baseline="0" dirty="0" smtClean="0"/>
              <a:t> rock and those that dissolve rock. </a:t>
            </a:r>
            <a:endParaRPr lang="en-US" dirty="0"/>
          </a:p>
        </p:txBody>
      </p:sp>
      <p:sp>
        <p:nvSpPr>
          <p:cNvPr id="4" name="Slide Number Placeholder 3"/>
          <p:cNvSpPr>
            <a:spLocks noGrp="1"/>
          </p:cNvSpPr>
          <p:nvPr>
            <p:ph type="sldNum" sz="quarter" idx="10"/>
          </p:nvPr>
        </p:nvSpPr>
        <p:spPr/>
        <p:txBody>
          <a:bodyPr/>
          <a:lstStyle/>
          <a:p>
            <a:fld id="{DAF29A00-D840-4957-BDC8-E32777E9486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7147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 191/SB 318 is thought</a:t>
            </a:r>
            <a:r>
              <a:rPr lang="en-US" baseline="0" dirty="0" smtClean="0"/>
              <a:t> to put in place a regulatory framework for hydraulic fracturing where currently none exists in Florida. However, this bill includes language which would exclude operations that “incidentally fracture the formation.” Given the large volumes of water and high pressure used in fracking, it is unclear how such an operation would be done incidentally or how this would be known by DEP. </a:t>
            </a:r>
            <a:endParaRPr lang="en-US" dirty="0"/>
          </a:p>
        </p:txBody>
      </p:sp>
      <p:sp>
        <p:nvSpPr>
          <p:cNvPr id="4" name="Slide Number Placeholder 3"/>
          <p:cNvSpPr>
            <a:spLocks noGrp="1"/>
          </p:cNvSpPr>
          <p:nvPr>
            <p:ph type="sldNum" sz="quarter" idx="10"/>
          </p:nvPr>
        </p:nvSpPr>
        <p:spPr/>
        <p:txBody>
          <a:bodyPr/>
          <a:lstStyle/>
          <a:p>
            <a:fld id="{DAF29A00-D840-4957-BDC8-E32777E94869}" type="slidenum">
              <a:rPr lang="en-US" smtClean="0"/>
              <a:t>14</a:t>
            </a:fld>
            <a:endParaRPr lang="en-US"/>
          </a:p>
        </p:txBody>
      </p:sp>
    </p:spTree>
    <p:extLst>
      <p:ext uri="{BB962C8B-B14F-4D97-AF65-F5344CB8AC3E}">
        <p14:creationId xmlns:p14="http://schemas.microsoft.com/office/powerpoint/2010/main" val="267156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a:t>
            </a:r>
            <a:r>
              <a:rPr lang="en-US" baseline="0" dirty="0" smtClean="0"/>
              <a:t> the hydraulic fracturing operation, there was a great deal of confusion in defining the procedure.  It wasn’t until 1 year later that DEP consultants concluded it was hydraulic fracturing.</a:t>
            </a:r>
            <a:endParaRPr lang="en-US" dirty="0"/>
          </a:p>
        </p:txBody>
      </p:sp>
      <p:sp>
        <p:nvSpPr>
          <p:cNvPr id="4" name="Slide Number Placeholder 3"/>
          <p:cNvSpPr>
            <a:spLocks noGrp="1"/>
          </p:cNvSpPr>
          <p:nvPr>
            <p:ph type="sldNum" sz="quarter" idx="10"/>
          </p:nvPr>
        </p:nvSpPr>
        <p:spPr/>
        <p:txBody>
          <a:bodyPr/>
          <a:lstStyle/>
          <a:p>
            <a:fld id="{907AA4DE-9ED4-4A54-BC85-89E03372C107}" type="slidenum">
              <a:rPr lang="en-US" smtClean="0"/>
              <a:t>4</a:t>
            </a:fld>
            <a:endParaRPr lang="en-US"/>
          </a:p>
        </p:txBody>
      </p:sp>
    </p:spTree>
    <p:extLst>
      <p:ext uri="{BB962C8B-B14F-4D97-AF65-F5344CB8AC3E}">
        <p14:creationId xmlns:p14="http://schemas.microsoft.com/office/powerpoint/2010/main" val="192152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Overview of hydraulic</a:t>
            </a:r>
            <a:r>
              <a:rPr lang="en-US" baseline="0" dirty="0" smtClean="0"/>
              <a:t> fracturing operation at the Hogan well. This well was permitted to use 280.32 million gallons of water per year from the lower </a:t>
            </a:r>
            <a:r>
              <a:rPr lang="en-US" baseline="0" dirty="0" err="1" smtClean="0"/>
              <a:t>tamiami</a:t>
            </a:r>
            <a:r>
              <a:rPr lang="en-US" baseline="0" dirty="0" smtClean="0"/>
              <a:t> aquifer. Over just 3 days the operators used over 662,000 gallons in a hydraulic fracturing operation. Here is the first page of the chemical disclosure list. The entire document was initially classified as trade secret. </a:t>
            </a:r>
            <a:endParaRPr lang="en-US" dirty="0"/>
          </a:p>
          <a:p>
            <a:endParaRPr lang="en-US" dirty="0"/>
          </a:p>
        </p:txBody>
      </p:sp>
      <p:sp>
        <p:nvSpPr>
          <p:cNvPr id="4" name="Slide Number Placeholder 3"/>
          <p:cNvSpPr>
            <a:spLocks noGrp="1"/>
          </p:cNvSpPr>
          <p:nvPr>
            <p:ph type="sldNum" sz="quarter" idx="10"/>
          </p:nvPr>
        </p:nvSpPr>
        <p:spPr/>
        <p:txBody>
          <a:bodyPr/>
          <a:lstStyle/>
          <a:p>
            <a:fld id="{907AA4DE-9ED4-4A54-BC85-89E03372C107}" type="slidenum">
              <a:rPr lang="en-US" smtClean="0"/>
              <a:t>5</a:t>
            </a:fld>
            <a:endParaRPr lang="en-US"/>
          </a:p>
        </p:txBody>
      </p:sp>
    </p:spTree>
    <p:extLst>
      <p:ext uri="{BB962C8B-B14F-4D97-AF65-F5344CB8AC3E}">
        <p14:creationId xmlns:p14="http://schemas.microsoft.com/office/powerpoint/2010/main" val="54134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acid stimulation operation was the first stimulation done at the Hogan well. This procedure involved the injection of 20,000 gallons of acid and other chemicals into the well under low pressure.</a:t>
            </a:r>
            <a:r>
              <a:rPr lang="en-US" baseline="0" dirty="0" smtClean="0"/>
              <a:t> The operation used several of the same chemical additives found in fracking fluid—these are highlighted in the table to the left.</a:t>
            </a:r>
            <a:endParaRPr lang="en-US" dirty="0"/>
          </a:p>
        </p:txBody>
      </p:sp>
      <p:sp>
        <p:nvSpPr>
          <p:cNvPr id="4" name="Slide Number Placeholder 3"/>
          <p:cNvSpPr>
            <a:spLocks noGrp="1"/>
          </p:cNvSpPr>
          <p:nvPr>
            <p:ph type="sldNum" sz="quarter" idx="10"/>
          </p:nvPr>
        </p:nvSpPr>
        <p:spPr/>
        <p:txBody>
          <a:bodyPr/>
          <a:lstStyle/>
          <a:p>
            <a:fld id="{DAF29A00-D840-4957-BDC8-E32777E94869}" type="slidenum">
              <a:rPr lang="en-US" smtClean="0"/>
              <a:t>6</a:t>
            </a:fld>
            <a:endParaRPr lang="en-US"/>
          </a:p>
        </p:txBody>
      </p:sp>
    </p:spTree>
    <p:extLst>
      <p:ext uri="{BB962C8B-B14F-4D97-AF65-F5344CB8AC3E}">
        <p14:creationId xmlns:p14="http://schemas.microsoft.com/office/powerpoint/2010/main" val="406021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MSDS we were able to obtain for the acid stimulation operation, it is clear several of the chemicals used in the acidizing operation AND the hydraulic fracturing operation were hazardous to human health.</a:t>
            </a:r>
            <a:endParaRPr lang="en-US" dirty="0"/>
          </a:p>
        </p:txBody>
      </p:sp>
      <p:sp>
        <p:nvSpPr>
          <p:cNvPr id="4" name="Slide Number Placeholder 3"/>
          <p:cNvSpPr>
            <a:spLocks noGrp="1"/>
          </p:cNvSpPr>
          <p:nvPr>
            <p:ph type="sldNum" sz="quarter" idx="10"/>
          </p:nvPr>
        </p:nvSpPr>
        <p:spPr/>
        <p:txBody>
          <a:bodyPr/>
          <a:lstStyle/>
          <a:p>
            <a:fld id="{DAF29A00-D840-4957-BDC8-E32777E94869}" type="slidenum">
              <a:rPr lang="en-US" smtClean="0"/>
              <a:t>7</a:t>
            </a:fld>
            <a:endParaRPr lang="en-US"/>
          </a:p>
        </p:txBody>
      </p:sp>
    </p:spTree>
    <p:extLst>
      <p:ext uri="{BB962C8B-B14F-4D97-AF65-F5344CB8AC3E}">
        <p14:creationId xmlns:p14="http://schemas.microsoft.com/office/powerpoint/2010/main" val="398883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language from CA Public Resources Code</a:t>
            </a:r>
            <a:endParaRPr lang="en-US" dirty="0"/>
          </a:p>
        </p:txBody>
      </p:sp>
      <p:sp>
        <p:nvSpPr>
          <p:cNvPr id="4" name="Slide Number Placeholder 3"/>
          <p:cNvSpPr>
            <a:spLocks noGrp="1"/>
          </p:cNvSpPr>
          <p:nvPr>
            <p:ph type="sldNum" sz="quarter" idx="10"/>
          </p:nvPr>
        </p:nvSpPr>
        <p:spPr/>
        <p:txBody>
          <a:bodyPr/>
          <a:lstStyle/>
          <a:p>
            <a:fld id="{DAF29A00-D840-4957-BDC8-E32777E9486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0439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language from CA Code of Regulations</a:t>
            </a:r>
          </a:p>
          <a:p>
            <a:endParaRPr lang="en-US" dirty="0" smtClean="0"/>
          </a:p>
          <a:p>
            <a:r>
              <a:rPr lang="en-US" dirty="0" smtClean="0"/>
              <a:t>State of California defines the acid volume</a:t>
            </a:r>
            <a:r>
              <a:rPr lang="en-US" baseline="0" dirty="0" smtClean="0"/>
              <a:t> threshold as the volume of fluid needed to extend 36 inches or more past the wellbore. Operations that extend 36 inches or more into the formation are well stimulation—those that stay within 36 inches or less of the wellbore are cleaning. </a:t>
            </a:r>
            <a:endParaRPr lang="en-US" dirty="0"/>
          </a:p>
        </p:txBody>
      </p:sp>
      <p:sp>
        <p:nvSpPr>
          <p:cNvPr id="4" name="Slide Number Placeholder 3"/>
          <p:cNvSpPr>
            <a:spLocks noGrp="1"/>
          </p:cNvSpPr>
          <p:nvPr>
            <p:ph type="sldNum" sz="quarter" idx="10"/>
          </p:nvPr>
        </p:nvSpPr>
        <p:spPr/>
        <p:txBody>
          <a:bodyPr/>
          <a:lstStyle/>
          <a:p>
            <a:fld id="{DAF29A00-D840-4957-BDC8-E32777E9486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5587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Acid stimulation will be excluded from SB</a:t>
            </a:r>
            <a:r>
              <a:rPr lang="en-US" baseline="0" dirty="0" smtClean="0"/>
              <a:t> 318/HB 191 because it does not generate fractures. </a:t>
            </a:r>
            <a:endParaRPr lang="en-US" dirty="0"/>
          </a:p>
        </p:txBody>
      </p:sp>
      <p:sp>
        <p:nvSpPr>
          <p:cNvPr id="4" name="Slide Number Placeholder 3"/>
          <p:cNvSpPr>
            <a:spLocks noGrp="1"/>
          </p:cNvSpPr>
          <p:nvPr>
            <p:ph type="sldNum" sz="quarter" idx="10"/>
          </p:nvPr>
        </p:nvSpPr>
        <p:spPr/>
        <p:txBody>
          <a:bodyPr/>
          <a:lstStyle/>
          <a:p>
            <a:fld id="{DAF29A00-D840-4957-BDC8-E32777E94869}" type="slidenum">
              <a:rPr lang="en-US" smtClean="0"/>
              <a:t>12</a:t>
            </a:fld>
            <a:endParaRPr lang="en-US"/>
          </a:p>
        </p:txBody>
      </p:sp>
    </p:spTree>
    <p:extLst>
      <p:ext uri="{BB962C8B-B14F-4D97-AF65-F5344CB8AC3E}">
        <p14:creationId xmlns:p14="http://schemas.microsoft.com/office/powerpoint/2010/main" val="152350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bill only includes “high-pressure” well stimulation—defined</a:t>
            </a:r>
            <a:r>
              <a:rPr lang="en-US" baseline="0" dirty="0" smtClean="0"/>
              <a:t> as an operation which generates fractures. The bill excludes acidizing and so there is no permit, moratorium, or study for acid stimulation. </a:t>
            </a:r>
            <a:endParaRPr lang="en-US" dirty="0"/>
          </a:p>
        </p:txBody>
      </p:sp>
      <p:sp>
        <p:nvSpPr>
          <p:cNvPr id="4" name="Slide Number Placeholder 3"/>
          <p:cNvSpPr>
            <a:spLocks noGrp="1"/>
          </p:cNvSpPr>
          <p:nvPr>
            <p:ph type="sldNum" sz="quarter" idx="10"/>
          </p:nvPr>
        </p:nvSpPr>
        <p:spPr/>
        <p:txBody>
          <a:bodyPr/>
          <a:lstStyle/>
          <a:p>
            <a:fld id="{DAF29A00-D840-4957-BDC8-E32777E94869}" type="slidenum">
              <a:rPr lang="en-US" smtClean="0"/>
              <a:t>13</a:t>
            </a:fld>
            <a:endParaRPr lang="en-US"/>
          </a:p>
        </p:txBody>
      </p:sp>
    </p:spTree>
    <p:extLst>
      <p:ext uri="{BB962C8B-B14F-4D97-AF65-F5344CB8AC3E}">
        <p14:creationId xmlns:p14="http://schemas.microsoft.com/office/powerpoint/2010/main" val="90428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268444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126074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262087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409503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305058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100510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406801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2630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1705720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20299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83256-C160-4276-93D2-07B06053EE6E}"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E4054-7B11-4366-BD5F-4784C7DF790E}" type="slidenum">
              <a:rPr lang="en-US" smtClean="0"/>
              <a:t>‹#›</a:t>
            </a:fld>
            <a:endParaRPr lang="en-US" dirty="0"/>
          </a:p>
        </p:txBody>
      </p:sp>
    </p:spTree>
    <p:extLst>
      <p:ext uri="{BB962C8B-B14F-4D97-AF65-F5344CB8AC3E}">
        <p14:creationId xmlns:p14="http://schemas.microsoft.com/office/powerpoint/2010/main" val="42616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83256-C160-4276-93D2-07B06053EE6E}" type="datetimeFigureOut">
              <a:rPr lang="en-US" smtClean="0"/>
              <a:t>3/11/2016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E4054-7B11-4366-BD5F-4784C7DF790E}" type="slidenum">
              <a:rPr lang="en-US" smtClean="0"/>
              <a:t>‹#›</a:t>
            </a:fld>
            <a:endParaRPr lang="en-US" dirty="0"/>
          </a:p>
        </p:txBody>
      </p:sp>
    </p:spTree>
    <p:extLst>
      <p:ext uri="{BB962C8B-B14F-4D97-AF65-F5344CB8AC3E}">
        <p14:creationId xmlns:p14="http://schemas.microsoft.com/office/powerpoint/2010/main" val="460990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nepetro.org/journal-paper/SPE-129329-JP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686800" cy="1470025"/>
          </a:xfrm>
        </p:spPr>
        <p:txBody>
          <a:bodyPr>
            <a:noAutofit/>
          </a:bodyPr>
          <a:lstStyle/>
          <a:p>
            <a:r>
              <a:rPr lang="en-US" sz="4000" b="1" cap="small" dirty="0" smtClean="0"/>
              <a:t>When Fracking Isn't Called Fracking: </a:t>
            </a:r>
            <a:r>
              <a:rPr lang="en-US" sz="4800" b="1" dirty="0" smtClean="0"/>
              <a:t/>
            </a:r>
            <a:br>
              <a:rPr lang="en-US" sz="4800" b="1" dirty="0" smtClean="0"/>
            </a:br>
            <a:r>
              <a:rPr lang="en-US" sz="2400" b="1" dirty="0" smtClean="0"/>
              <a:t>Flawed Well Stimulation Definition </a:t>
            </a:r>
            <a:br>
              <a:rPr lang="en-US" sz="2400" b="1" dirty="0" smtClean="0"/>
            </a:br>
            <a:r>
              <a:rPr lang="en-US" sz="2400" b="1" dirty="0" smtClean="0"/>
              <a:t>in Proposed State </a:t>
            </a:r>
            <a:r>
              <a:rPr lang="en-US" sz="2400" b="1" dirty="0"/>
              <a:t>Oil </a:t>
            </a:r>
            <a:r>
              <a:rPr lang="en-US" sz="2400" b="1" dirty="0" smtClean="0"/>
              <a:t>Legislation (HB </a:t>
            </a:r>
            <a:r>
              <a:rPr lang="en-US" sz="2400" b="1" dirty="0"/>
              <a:t>191/SB </a:t>
            </a:r>
            <a:r>
              <a:rPr lang="en-US" sz="2400" b="1" dirty="0" smtClean="0"/>
              <a:t>318)</a:t>
            </a:r>
            <a:br>
              <a:rPr lang="en-US" sz="2400" b="1" dirty="0" smtClean="0"/>
            </a:br>
            <a:r>
              <a:rPr lang="en-US" sz="2400" b="1" dirty="0" smtClean="0"/>
              <a:t>Excludes Most Common Form of Fracking-like Extraction in FL</a:t>
            </a:r>
            <a:endParaRPr lang="en-US" sz="2400" b="1" dirty="0"/>
          </a:p>
        </p:txBody>
      </p:sp>
      <p:pic>
        <p:nvPicPr>
          <p:cNvPr id="102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3639" y="2286000"/>
            <a:ext cx="439589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5105400"/>
            <a:ext cx="8077200" cy="1200329"/>
          </a:xfrm>
          <a:prstGeom prst="rect">
            <a:avLst/>
          </a:prstGeom>
          <a:noFill/>
        </p:spPr>
        <p:txBody>
          <a:bodyPr wrap="square" rtlCol="0">
            <a:spAutoFit/>
          </a:bodyPr>
          <a:lstStyle/>
          <a:p>
            <a:pPr lvl="0" algn="ctr"/>
            <a:r>
              <a:rPr lang="en-US" sz="1000" b="1" dirty="0">
                <a:solidFill>
                  <a:prstClr val="black"/>
                </a:solidFill>
              </a:rPr>
              <a:t>(image and article at </a:t>
            </a:r>
            <a:r>
              <a:rPr lang="en-US" sz="1000" b="1" dirty="0">
                <a:solidFill>
                  <a:prstClr val="black"/>
                </a:solidFill>
                <a:hlinkClick r:id="rId3"/>
              </a:rPr>
              <a:t>https://www.onepetro.org/journal-paper/SPE-129329-JPT</a:t>
            </a:r>
            <a:r>
              <a:rPr lang="en-US" sz="1000" b="1" dirty="0">
                <a:solidFill>
                  <a:prstClr val="black"/>
                </a:solidFill>
              </a:rPr>
              <a:t>)</a:t>
            </a:r>
          </a:p>
          <a:p>
            <a:pPr algn="ctr"/>
            <a:endParaRPr lang="en-US" sz="800" b="1" i="1" dirty="0" smtClean="0"/>
          </a:p>
          <a:p>
            <a:pPr algn="ctr"/>
            <a:r>
              <a:rPr lang="en-US" b="1" i="1" dirty="0" smtClean="0"/>
              <a:t>Industry depiction of acid stimulation / matrix acidizing wormholes formed </a:t>
            </a:r>
          </a:p>
          <a:p>
            <a:pPr algn="ctr"/>
            <a:r>
              <a:rPr lang="en-US" b="1" i="1" dirty="0" smtClean="0"/>
              <a:t>in carbonate rock dissolved with acids and fracking chemicals</a:t>
            </a:r>
          </a:p>
          <a:p>
            <a:pPr algn="ctr"/>
            <a:endParaRPr lang="en-US" b="1" i="1" dirty="0"/>
          </a:p>
        </p:txBody>
      </p:sp>
    </p:spTree>
    <p:extLst>
      <p:ext uri="{BB962C8B-B14F-4D97-AF65-F5344CB8AC3E}">
        <p14:creationId xmlns:p14="http://schemas.microsoft.com/office/powerpoint/2010/main" val="1842743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Autofit/>
          </a:bodyPr>
          <a:lstStyle/>
          <a:p>
            <a:r>
              <a:rPr lang="en-US" sz="3600" b="1" dirty="0" smtClean="0"/>
              <a:t>California Code of Regulations (14 CCR </a:t>
            </a:r>
            <a:r>
              <a:rPr lang="en-US" sz="3600" b="1" dirty="0" smtClean="0">
                <a:cs typeface="Vrinda"/>
              </a:rPr>
              <a:t>§ 1761) </a:t>
            </a:r>
            <a:br>
              <a:rPr lang="en-US" sz="3600" b="1" dirty="0" smtClean="0">
                <a:cs typeface="Vrinda"/>
              </a:rPr>
            </a:br>
            <a:r>
              <a:rPr lang="en-US" sz="3600" b="1" dirty="0" smtClean="0">
                <a:cs typeface="Vrinda"/>
              </a:rPr>
              <a:t>distinguishes cleaning from stimulation</a:t>
            </a:r>
            <a:endParaRPr lang="en-US" sz="3600" b="1" dirty="0"/>
          </a:p>
        </p:txBody>
      </p:sp>
      <p:sp>
        <p:nvSpPr>
          <p:cNvPr id="3" name="Content Placeholder 2"/>
          <p:cNvSpPr>
            <a:spLocks noGrp="1"/>
          </p:cNvSpPr>
          <p:nvPr>
            <p:ph idx="1"/>
          </p:nvPr>
        </p:nvSpPr>
        <p:spPr>
          <a:xfrm>
            <a:off x="457200" y="1600200"/>
            <a:ext cx="5105400" cy="4525963"/>
          </a:xfrm>
        </p:spPr>
        <p:txBody>
          <a:bodyPr>
            <a:noAutofit/>
          </a:bodyPr>
          <a:lstStyle/>
          <a:p>
            <a:pPr marL="0" indent="0">
              <a:buNone/>
            </a:pPr>
            <a:r>
              <a:rPr lang="en-US" sz="1800" dirty="0"/>
              <a:t>(B) </a:t>
            </a:r>
            <a:r>
              <a:rPr lang="en-US" sz="1800" b="1" dirty="0">
                <a:solidFill>
                  <a:srgbClr val="C00000"/>
                </a:solidFill>
              </a:rPr>
              <a:t>Well stimulation treatment does not include routine well cleanout work; </a:t>
            </a:r>
            <a:r>
              <a:rPr lang="en-US" sz="1800" dirty="0">
                <a:solidFill>
                  <a:srgbClr val="C00000"/>
                </a:solidFill>
              </a:rPr>
              <a:t>routine well maintenance; routine treatment for the purpose of removal of formation damage due to drilling; bottom hole pressure surveys; routine activities that do not affect the integrity of the well or the formation; the removal of scale or precipitate from the perforations, casing, or tubing; a gravel pack treatment that does not exceed the formation fracture gradient; </a:t>
            </a:r>
            <a:r>
              <a:rPr lang="en-US" sz="1800" b="1" dirty="0">
                <a:solidFill>
                  <a:srgbClr val="C00000"/>
                </a:solidFill>
              </a:rPr>
              <a:t>or a treatment that involves emplacing acid in a well and that uses a volume of fluid that is less than the Acid Volume Threshold for the operation and is below the formation fracture gradient</a:t>
            </a:r>
            <a:r>
              <a:rPr lang="en-US" sz="1800" b="1" dirty="0" smtClean="0">
                <a:solidFill>
                  <a:srgbClr val="C00000"/>
                </a:solidFill>
              </a:rPr>
              <a:t>.</a:t>
            </a:r>
            <a:endParaRPr lang="en-US" sz="1800" dirty="0" smtClean="0"/>
          </a:p>
        </p:txBody>
      </p:sp>
      <p:pic>
        <p:nvPicPr>
          <p:cNvPr id="102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2674" y="1455737"/>
            <a:ext cx="2610326"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276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ct val="20000"/>
              </a:spcBef>
            </a:pPr>
            <a:r>
              <a:rPr lang="en-US" sz="3600" b="1" dirty="0">
                <a:solidFill>
                  <a:prstClr val="black"/>
                </a:solidFill>
                <a:ea typeface="+mn-ea"/>
                <a:cs typeface="+mn-cs"/>
              </a:rPr>
              <a:t>CA </a:t>
            </a:r>
            <a:r>
              <a:rPr lang="en-US" sz="3600" b="1" dirty="0" smtClean="0">
                <a:solidFill>
                  <a:prstClr val="black"/>
                </a:solidFill>
                <a:ea typeface="+mn-ea"/>
                <a:cs typeface="+mn-cs"/>
              </a:rPr>
              <a:t>formula </a:t>
            </a:r>
            <a:r>
              <a:rPr lang="en-US" sz="3600" b="1" dirty="0">
                <a:solidFill>
                  <a:prstClr val="black"/>
                </a:solidFill>
                <a:ea typeface="+mn-ea"/>
                <a:cs typeface="+mn-cs"/>
              </a:rPr>
              <a:t>to distinguish </a:t>
            </a:r>
            <a:r>
              <a:rPr lang="en-US" sz="3600" b="1" dirty="0" smtClean="0">
                <a:solidFill>
                  <a:prstClr val="black"/>
                </a:solidFill>
                <a:ea typeface="+mn-ea"/>
                <a:cs typeface="+mn-cs"/>
              </a:rPr>
              <a:t/>
            </a:r>
            <a:br>
              <a:rPr lang="en-US" sz="3600" b="1" dirty="0" smtClean="0">
                <a:solidFill>
                  <a:prstClr val="black"/>
                </a:solidFill>
                <a:ea typeface="+mn-ea"/>
                <a:cs typeface="+mn-cs"/>
              </a:rPr>
            </a:br>
            <a:r>
              <a:rPr lang="en-US" sz="3600" b="1" dirty="0" smtClean="0">
                <a:solidFill>
                  <a:prstClr val="black"/>
                </a:solidFill>
                <a:ea typeface="+mn-ea"/>
                <a:cs typeface="+mn-cs"/>
              </a:rPr>
              <a:t>cleaning </a:t>
            </a:r>
            <a:r>
              <a:rPr lang="en-US" sz="3600" b="1" dirty="0">
                <a:solidFill>
                  <a:prstClr val="black"/>
                </a:solidFill>
                <a:ea typeface="+mn-ea"/>
                <a:cs typeface="+mn-cs"/>
              </a:rPr>
              <a:t>from </a:t>
            </a:r>
            <a:r>
              <a:rPr lang="en-US" sz="3600" b="1" dirty="0" smtClean="0">
                <a:solidFill>
                  <a:prstClr val="black"/>
                </a:solidFill>
                <a:ea typeface="+mn-ea"/>
                <a:cs typeface="+mn-cs"/>
              </a:rPr>
              <a:t>stimulation</a:t>
            </a:r>
            <a:r>
              <a:rPr lang="en-US" sz="3600" b="1" dirty="0">
                <a:solidFill>
                  <a:prstClr val="black"/>
                </a:solidFill>
                <a:ea typeface="+mn-ea"/>
                <a:cs typeface="+mn-cs"/>
              </a:rPr>
              <a:t>:</a:t>
            </a:r>
          </a:p>
        </p:txBody>
      </p:sp>
      <p:sp>
        <p:nvSpPr>
          <p:cNvPr id="3" name="Content Placeholder 2"/>
          <p:cNvSpPr>
            <a:spLocks noGrp="1"/>
          </p:cNvSpPr>
          <p:nvPr>
            <p:ph idx="1"/>
          </p:nvPr>
        </p:nvSpPr>
        <p:spPr>
          <a:xfrm>
            <a:off x="4495800" y="1600200"/>
            <a:ext cx="4267200" cy="4525963"/>
          </a:xfrm>
        </p:spPr>
        <p:txBody>
          <a:bodyPr/>
          <a:lstStyle/>
          <a:p>
            <a:pPr marL="0" lvl="0" indent="0">
              <a:buNone/>
            </a:pPr>
            <a:r>
              <a:rPr lang="en-US" sz="1800" dirty="0" smtClean="0">
                <a:solidFill>
                  <a:prstClr val="black"/>
                </a:solidFill>
              </a:rPr>
              <a:t>(</a:t>
            </a:r>
            <a:r>
              <a:rPr lang="en-US" sz="1800" dirty="0">
                <a:solidFill>
                  <a:prstClr val="black"/>
                </a:solidFill>
              </a:rPr>
              <a:t>3) “Acid Volume Threshold” means a volume, in US gallons, per treated foot of well stimulation treatment, calculated as follows:</a:t>
            </a:r>
          </a:p>
          <a:p>
            <a:pPr marL="0" lvl="0" indent="0">
              <a:buNone/>
            </a:pPr>
            <a:r>
              <a:rPr lang="en-US" sz="1800" dirty="0">
                <a:solidFill>
                  <a:prstClr val="black"/>
                </a:solidFill>
              </a:rPr>
              <a:t>(((Size of the drill bit diameter in inches that was used in the treated zone / 2 + 36 inches)</a:t>
            </a:r>
            <a:r>
              <a:rPr lang="en-US" sz="1800" baseline="30000" dirty="0">
                <a:solidFill>
                  <a:prstClr val="black"/>
                </a:solidFill>
              </a:rPr>
              <a:t>2</a:t>
            </a:r>
            <a:r>
              <a:rPr lang="en-US" sz="1800" dirty="0">
                <a:solidFill>
                  <a:prstClr val="black"/>
                </a:solidFill>
              </a:rPr>
              <a:t> - (bit diameter in inches / 2)</a:t>
            </a:r>
            <a:r>
              <a:rPr lang="en-US" sz="1800" baseline="30000" dirty="0">
                <a:solidFill>
                  <a:prstClr val="black"/>
                </a:solidFill>
              </a:rPr>
              <a:t>2</a:t>
            </a:r>
            <a:r>
              <a:rPr lang="en-US" sz="1800" dirty="0">
                <a:solidFill>
                  <a:prstClr val="black"/>
                </a:solidFill>
              </a:rPr>
              <a:t>) x 3.14159 x 12 inches x treated formation porosity) / 231 (inches</a:t>
            </a:r>
            <a:r>
              <a:rPr lang="en-US" sz="1800" baseline="30000" dirty="0">
                <a:solidFill>
                  <a:prstClr val="black"/>
                </a:solidFill>
              </a:rPr>
              <a:t>3</a:t>
            </a:r>
            <a:r>
              <a:rPr lang="en-US" sz="1800" dirty="0">
                <a:solidFill>
                  <a:prstClr val="black"/>
                </a:solidFill>
              </a:rPr>
              <a:t>/gallon).</a:t>
            </a:r>
          </a:p>
          <a:p>
            <a:pPr marL="0" lvl="0" indent="0">
              <a:buNone/>
            </a:pPr>
            <a:endParaRPr lang="en-US" sz="1800" dirty="0">
              <a:solidFill>
                <a:prstClr val="black"/>
              </a:solidFill>
            </a:endParaRPr>
          </a:p>
          <a:p>
            <a:pPr marL="0" lvl="0" indent="0">
              <a:buNone/>
            </a:pPr>
            <a:r>
              <a:rPr lang="en-US" sz="1800" dirty="0">
                <a:solidFill>
                  <a:prstClr val="black"/>
                </a:solidFill>
              </a:rPr>
              <a:t>The lowest calculated or measured porosity in the zone of treated formation shall be the treated formation porosity used for calculating the Acid Volume Threshold.</a:t>
            </a:r>
          </a:p>
          <a:p>
            <a:endParaRPr lang="en-US" dirty="0"/>
          </a:p>
        </p:txBody>
      </p:sp>
      <p:pic>
        <p:nvPicPr>
          <p:cNvPr id="7170" name="Picture 2" descr="C:\temp0\Hogan Well Calculation using California Equation (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7482" y="1371600"/>
            <a:ext cx="3827318" cy="37526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5105400"/>
            <a:ext cx="4114800" cy="923330"/>
          </a:xfrm>
          <a:prstGeom prst="rect">
            <a:avLst/>
          </a:prstGeom>
          <a:noFill/>
          <a:ln>
            <a:solidFill>
              <a:schemeClr val="accent1"/>
            </a:solidFill>
          </a:ln>
        </p:spPr>
        <p:txBody>
          <a:bodyPr wrap="square" rtlCol="0">
            <a:spAutoFit/>
          </a:bodyPr>
          <a:lstStyle/>
          <a:p>
            <a:pPr algn="ctr"/>
            <a:r>
              <a:rPr lang="en-US" i="1" dirty="0" smtClean="0"/>
              <a:t>Inputting Hogan information into CA formula confirmed it was acid stimulation, </a:t>
            </a:r>
            <a:r>
              <a:rPr lang="en-US" i="1" u="sng" dirty="0" smtClean="0"/>
              <a:t>not acid cleaning (see above)</a:t>
            </a:r>
            <a:r>
              <a:rPr lang="en-US" i="1" dirty="0" smtClean="0"/>
              <a:t>.</a:t>
            </a:r>
            <a:endParaRPr lang="en-US" i="1" dirty="0"/>
          </a:p>
        </p:txBody>
      </p:sp>
    </p:spTree>
    <p:extLst>
      <p:ext uri="{BB962C8B-B14F-4D97-AF65-F5344CB8AC3E}">
        <p14:creationId xmlns:p14="http://schemas.microsoft.com/office/powerpoint/2010/main" val="2540928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1143000"/>
          </a:xfrm>
        </p:spPr>
        <p:txBody>
          <a:bodyPr>
            <a:normAutofit fontScale="90000"/>
          </a:bodyPr>
          <a:lstStyle/>
          <a:p>
            <a:r>
              <a:rPr lang="en-US" sz="4000" b="1" dirty="0" smtClean="0"/>
              <a:t>HB 191/SB 318 only address techniques that fracture, excluding </a:t>
            </a:r>
            <a:r>
              <a:rPr lang="en-US" sz="4000" b="1" dirty="0"/>
              <a:t>a</a:t>
            </a:r>
            <a:r>
              <a:rPr lang="en-US" sz="4000" b="1" dirty="0" smtClean="0"/>
              <a:t>cid stimulation </a:t>
            </a:r>
            <a:r>
              <a:rPr lang="en-US" sz="3600" dirty="0" smtClean="0"/>
              <a:t/>
            </a:r>
            <a:br>
              <a:rPr lang="en-US" sz="3600" dirty="0" smtClean="0"/>
            </a:br>
            <a:r>
              <a:rPr lang="en-US" sz="3600" dirty="0" smtClean="0"/>
              <a:t>(as acid stimulation/matrix acidizing dissolves, </a:t>
            </a:r>
            <a:br>
              <a:rPr lang="en-US" sz="3600" dirty="0" smtClean="0"/>
            </a:br>
            <a:r>
              <a:rPr lang="en-US" sz="3600" dirty="0" smtClean="0"/>
              <a:t>does not fracture or exceed the fracture gradient)</a:t>
            </a:r>
            <a:endParaRPr lang="en-US" sz="3600" dirty="0"/>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99" y="2500100"/>
            <a:ext cx="9144000" cy="298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5544235"/>
            <a:ext cx="4399867" cy="323165"/>
          </a:xfrm>
          <a:prstGeom prst="rect">
            <a:avLst/>
          </a:prstGeom>
          <a:noFill/>
        </p:spPr>
        <p:txBody>
          <a:bodyPr wrap="square" rtlCol="0">
            <a:spAutoFit/>
          </a:bodyPr>
          <a:lstStyle/>
          <a:p>
            <a:r>
              <a:rPr lang="en-US" sz="1500" b="1" dirty="0" smtClean="0"/>
              <a:t>Excerpt from SB 318</a:t>
            </a:r>
            <a:endParaRPr lang="en-US" sz="1500" b="1" dirty="0"/>
          </a:p>
        </p:txBody>
      </p:sp>
      <p:cxnSp>
        <p:nvCxnSpPr>
          <p:cNvPr id="6" name="Straight Connector 5"/>
          <p:cNvCxnSpPr/>
          <p:nvPr/>
        </p:nvCxnSpPr>
        <p:spPr>
          <a:xfrm>
            <a:off x="4724400" y="2895600"/>
            <a:ext cx="350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70250" y="3200400"/>
            <a:ext cx="3511550"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305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68164" y="304800"/>
            <a:ext cx="5356336" cy="1012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 y="1524000"/>
            <a:ext cx="5638800" cy="323165"/>
          </a:xfrm>
          <a:prstGeom prst="rect">
            <a:avLst/>
          </a:prstGeom>
          <a:noFill/>
        </p:spPr>
        <p:txBody>
          <a:bodyPr wrap="square" rtlCol="0">
            <a:spAutoFit/>
          </a:bodyPr>
          <a:lstStyle/>
          <a:p>
            <a:r>
              <a:rPr lang="en-US" sz="1500" b="1" dirty="0" smtClean="0"/>
              <a:t>SB 318 requires a permit </a:t>
            </a:r>
            <a:r>
              <a:rPr lang="en-US" sz="1500" b="1" i="1" dirty="0" smtClean="0"/>
              <a:t>for high pressure fracturing operations only</a:t>
            </a:r>
            <a:endParaRPr lang="en-US" sz="1500" b="1" i="1" dirty="0"/>
          </a:p>
        </p:txBody>
      </p:sp>
      <p:pic>
        <p:nvPicPr>
          <p:cNvPr id="4099"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6684" y="3886200"/>
            <a:ext cx="5448301" cy="755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 y="4800600"/>
            <a:ext cx="5257800" cy="323165"/>
          </a:xfrm>
          <a:prstGeom prst="rect">
            <a:avLst/>
          </a:prstGeom>
          <a:noFill/>
        </p:spPr>
        <p:txBody>
          <a:bodyPr wrap="square" rtlCol="0">
            <a:spAutoFit/>
          </a:bodyPr>
          <a:lstStyle/>
          <a:p>
            <a:r>
              <a:rPr lang="en-US" sz="1500" b="1" dirty="0" smtClean="0"/>
              <a:t>SB 318 studies </a:t>
            </a:r>
            <a:r>
              <a:rPr lang="en-US" sz="1500" b="1" i="1" dirty="0" smtClean="0"/>
              <a:t>high pressure fracturing operations only</a:t>
            </a:r>
            <a:endParaRPr lang="en-US" sz="1500" b="1" i="1" dirty="0"/>
          </a:p>
        </p:txBody>
      </p:sp>
      <p:pic>
        <p:nvPicPr>
          <p:cNvPr id="4100"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4800" y="1905000"/>
            <a:ext cx="5029200" cy="940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26670" y="3048000"/>
            <a:ext cx="5588330" cy="553998"/>
          </a:xfrm>
          <a:prstGeom prst="rect">
            <a:avLst/>
          </a:prstGeom>
          <a:noFill/>
        </p:spPr>
        <p:txBody>
          <a:bodyPr wrap="square" rtlCol="0">
            <a:spAutoFit/>
          </a:bodyPr>
          <a:lstStyle/>
          <a:p>
            <a:r>
              <a:rPr lang="en-US" sz="1500" b="1" dirty="0" smtClean="0"/>
              <a:t>SB 318 establishes a moratorium for </a:t>
            </a:r>
            <a:r>
              <a:rPr lang="en-US" sz="1500" b="1" i="1" dirty="0" smtClean="0"/>
              <a:t>high pressure fracturing operations only</a:t>
            </a:r>
            <a:endParaRPr lang="en-US" sz="1500" b="1" i="1" dirty="0"/>
          </a:p>
        </p:txBody>
      </p:sp>
      <p:sp>
        <p:nvSpPr>
          <p:cNvPr id="4" name="TextBox 3"/>
          <p:cNvSpPr txBox="1"/>
          <p:nvPr/>
        </p:nvSpPr>
        <p:spPr>
          <a:xfrm>
            <a:off x="5721680" y="304800"/>
            <a:ext cx="3241346" cy="5693866"/>
          </a:xfrm>
          <a:prstGeom prst="rect">
            <a:avLst/>
          </a:prstGeom>
          <a:noFill/>
        </p:spPr>
        <p:txBody>
          <a:bodyPr wrap="square" rtlCol="0">
            <a:spAutoFit/>
          </a:bodyPr>
          <a:lstStyle/>
          <a:p>
            <a:r>
              <a:rPr lang="en-US" sz="2600" dirty="0" smtClean="0"/>
              <a:t>Excluding acid stimulation in HB 191/SB 318 means:</a:t>
            </a:r>
          </a:p>
          <a:p>
            <a:pPr marL="457200" indent="-457200">
              <a:buFont typeface="Wingdings" panose="05000000000000000000" pitchFamily="2" charset="2"/>
              <a:buChar char="Ø"/>
            </a:pPr>
            <a:r>
              <a:rPr lang="en-US" sz="2600" dirty="0" smtClean="0"/>
              <a:t>No study </a:t>
            </a:r>
          </a:p>
          <a:p>
            <a:pPr marL="457200" indent="-457200">
              <a:buFont typeface="Wingdings" panose="05000000000000000000" pitchFamily="2" charset="2"/>
              <a:buChar char="Ø"/>
            </a:pPr>
            <a:r>
              <a:rPr lang="en-US" sz="2600" dirty="0" smtClean="0"/>
              <a:t>No moratorium</a:t>
            </a:r>
          </a:p>
          <a:p>
            <a:pPr marL="457200" indent="-457200">
              <a:buFont typeface="Wingdings" panose="05000000000000000000" pitchFamily="2" charset="2"/>
              <a:buChar char="Ø"/>
            </a:pPr>
            <a:r>
              <a:rPr lang="en-US" sz="2600" dirty="0" smtClean="0"/>
              <a:t>No added regulation</a:t>
            </a:r>
          </a:p>
          <a:p>
            <a:pPr marL="457200" indent="-457200">
              <a:buFont typeface="Wingdings" panose="05000000000000000000" pitchFamily="2" charset="2"/>
              <a:buChar char="Ø"/>
            </a:pPr>
            <a:r>
              <a:rPr lang="en-US" sz="2600" dirty="0" smtClean="0"/>
              <a:t>No added disclosure of chemicals</a:t>
            </a:r>
          </a:p>
          <a:p>
            <a:r>
              <a:rPr lang="en-US" sz="2600" dirty="0" smtClean="0"/>
              <a:t>of the technique more commonly being used in our geology – acid stimulation!</a:t>
            </a:r>
          </a:p>
        </p:txBody>
      </p:sp>
      <p:cxnSp>
        <p:nvCxnSpPr>
          <p:cNvPr id="16" name="Straight Connector 15"/>
          <p:cNvCxnSpPr/>
          <p:nvPr/>
        </p:nvCxnSpPr>
        <p:spPr>
          <a:xfrm>
            <a:off x="1143000" y="24384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01985" y="43434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72145" y="6858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5800" y="2286000"/>
            <a:ext cx="11049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584368" y="41148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9079" y="5257800"/>
            <a:ext cx="5562600" cy="646331"/>
          </a:xfrm>
          <a:prstGeom prst="rect">
            <a:avLst/>
          </a:prstGeom>
          <a:solidFill>
            <a:schemeClr val="tx1"/>
          </a:solidFill>
        </p:spPr>
        <p:txBody>
          <a:bodyPr wrap="square" rtlCol="0">
            <a:spAutoFit/>
          </a:bodyPr>
          <a:lstStyle/>
          <a:p>
            <a:pPr algn="ctr"/>
            <a:r>
              <a:rPr lang="en-US" b="1" dirty="0" smtClean="0">
                <a:solidFill>
                  <a:schemeClr val="bg1"/>
                </a:solidFill>
              </a:rPr>
              <a:t>Not one mention of acid stimulation anywhere in the bills and each place specifically limits only to fracturing</a:t>
            </a:r>
            <a:endParaRPr lang="en-US" b="1" dirty="0">
              <a:solidFill>
                <a:schemeClr val="bg1"/>
              </a:solidFill>
            </a:endParaRPr>
          </a:p>
        </p:txBody>
      </p:sp>
    </p:spTree>
    <p:extLst>
      <p:ext uri="{BB962C8B-B14F-4D97-AF65-F5344CB8AC3E}">
        <p14:creationId xmlns:p14="http://schemas.microsoft.com/office/powerpoint/2010/main" val="499971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HB 191/SB 318 even excludes some fracturing</a:t>
            </a:r>
            <a:endParaRPr lang="en-US" sz="3600" b="1" dirty="0"/>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99" y="1447800"/>
            <a:ext cx="9144000" cy="298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443" y="4468393"/>
            <a:ext cx="4399867" cy="323165"/>
          </a:xfrm>
          <a:prstGeom prst="rect">
            <a:avLst/>
          </a:prstGeom>
          <a:noFill/>
        </p:spPr>
        <p:txBody>
          <a:bodyPr wrap="square" rtlCol="0">
            <a:spAutoFit/>
          </a:bodyPr>
          <a:lstStyle/>
          <a:p>
            <a:r>
              <a:rPr lang="en-US" sz="1500" b="1" dirty="0" smtClean="0"/>
              <a:t>Excerpt from SB 318</a:t>
            </a:r>
            <a:endParaRPr lang="en-US" sz="1500" b="1" dirty="0"/>
          </a:p>
        </p:txBody>
      </p:sp>
      <p:cxnSp>
        <p:nvCxnSpPr>
          <p:cNvPr id="6" name="Straight Connector 5"/>
          <p:cNvCxnSpPr/>
          <p:nvPr/>
        </p:nvCxnSpPr>
        <p:spPr>
          <a:xfrm>
            <a:off x="2057400" y="3657600"/>
            <a:ext cx="541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0686" y="3962400"/>
            <a:ext cx="76975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0686" y="4343400"/>
            <a:ext cx="39256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443" y="4876800"/>
            <a:ext cx="9144000" cy="1200329"/>
          </a:xfrm>
          <a:prstGeom prst="rect">
            <a:avLst/>
          </a:prstGeom>
          <a:noFill/>
        </p:spPr>
        <p:txBody>
          <a:bodyPr wrap="square" rtlCol="0">
            <a:spAutoFit/>
          </a:bodyPr>
          <a:lstStyle/>
          <a:p>
            <a:r>
              <a:rPr lang="en-US" sz="2400" dirty="0" smtClean="0"/>
              <a:t>Creates another large loophole as unlikely to fracture given pressure involved to do so, and </a:t>
            </a:r>
            <a:r>
              <a:rPr lang="en-US" sz="2400" dirty="0"/>
              <a:t>u</a:t>
            </a:r>
            <a:r>
              <a:rPr lang="en-US" sz="2400" dirty="0" smtClean="0"/>
              <a:t>nclear how to determine which operations “incidentally fracture” – especially beforehand!</a:t>
            </a:r>
            <a:endParaRPr lang="en-US" sz="2400" dirty="0"/>
          </a:p>
        </p:txBody>
      </p:sp>
    </p:spTree>
    <p:extLst>
      <p:ext uri="{BB962C8B-B14F-4D97-AF65-F5344CB8AC3E}">
        <p14:creationId xmlns:p14="http://schemas.microsoft.com/office/powerpoint/2010/main" val="3962551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noAutofit/>
          </a:bodyPr>
          <a:lstStyle/>
          <a:p>
            <a:r>
              <a:rPr lang="en-US" sz="3600" b="1" dirty="0" smtClean="0"/>
              <a:t>HB 191/SB 318 should </a:t>
            </a:r>
            <a:r>
              <a:rPr lang="en-US" sz="3600" b="1" i="1" dirty="0" smtClean="0"/>
              <a:t>at least </a:t>
            </a:r>
            <a:r>
              <a:rPr lang="en-US" sz="3600" b="1" dirty="0" smtClean="0"/>
              <a:t>capture all well stimulation </a:t>
            </a:r>
            <a:endParaRPr lang="en-US" sz="3600" b="1" dirty="0"/>
          </a:p>
        </p:txBody>
      </p:sp>
      <p:sp>
        <p:nvSpPr>
          <p:cNvPr id="3" name="Content Placeholder 2"/>
          <p:cNvSpPr>
            <a:spLocks noGrp="1"/>
          </p:cNvSpPr>
          <p:nvPr>
            <p:ph idx="1"/>
          </p:nvPr>
        </p:nvSpPr>
        <p:spPr>
          <a:xfrm>
            <a:off x="228600" y="1600200"/>
            <a:ext cx="8686800" cy="4525963"/>
          </a:xfrm>
        </p:spPr>
        <p:txBody>
          <a:bodyPr>
            <a:normAutofit/>
          </a:bodyPr>
          <a:lstStyle/>
          <a:p>
            <a:pPr marL="0" indent="0">
              <a:buNone/>
            </a:pPr>
            <a:r>
              <a:rPr lang="en-US" sz="2400" dirty="0" smtClean="0"/>
              <a:t>To even move in right direction with forming the proper foundation for </a:t>
            </a:r>
            <a:r>
              <a:rPr lang="en-US" sz="2400" dirty="0"/>
              <a:t>f</a:t>
            </a:r>
            <a:r>
              <a:rPr lang="en-US" sz="2400" dirty="0" smtClean="0"/>
              <a:t>uture legislation, legislation must capture ALL forms of well stimulation involving the injection of hazardous chemicals.</a:t>
            </a:r>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47702" y="2714674"/>
            <a:ext cx="2651166" cy="2924126"/>
          </a:xfrm>
          <a:prstGeom prst="rect">
            <a:avLst/>
          </a:prstGeom>
        </p:spPr>
      </p:pic>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73634" y="2714674"/>
            <a:ext cx="2651166" cy="2924126"/>
          </a:xfrm>
          <a:prstGeom prst="rect">
            <a:avLst/>
          </a:prstGeom>
        </p:spPr>
      </p:pic>
      <p:sp>
        <p:nvSpPr>
          <p:cNvPr id="6" name="Multiply 5"/>
          <p:cNvSpPr/>
          <p:nvPr/>
        </p:nvSpPr>
        <p:spPr>
          <a:xfrm>
            <a:off x="1524000" y="2971800"/>
            <a:ext cx="1784268" cy="2466926"/>
          </a:xfrm>
          <a:prstGeom prst="mathMultiply">
            <a:avLst>
              <a:gd name="adj1" fmla="val 716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5605046"/>
            <a:ext cx="4267200" cy="338554"/>
          </a:xfrm>
          <a:prstGeom prst="rect">
            <a:avLst/>
          </a:prstGeom>
          <a:noFill/>
        </p:spPr>
        <p:txBody>
          <a:bodyPr wrap="square" rtlCol="0">
            <a:spAutoFit/>
          </a:bodyPr>
          <a:lstStyle/>
          <a:p>
            <a:r>
              <a:rPr lang="en-US" sz="1600" b="1" dirty="0" smtClean="0"/>
              <a:t>HB 191/SB 318 fails to address acid stimulation</a:t>
            </a:r>
            <a:endParaRPr lang="en-US" sz="1600" b="1" dirty="0"/>
          </a:p>
        </p:txBody>
      </p:sp>
      <p:sp>
        <p:nvSpPr>
          <p:cNvPr id="8" name="TextBox 7"/>
          <p:cNvSpPr txBox="1"/>
          <p:nvPr/>
        </p:nvSpPr>
        <p:spPr>
          <a:xfrm>
            <a:off x="5137068" y="5605046"/>
            <a:ext cx="3930732" cy="338554"/>
          </a:xfrm>
          <a:prstGeom prst="rect">
            <a:avLst/>
          </a:prstGeom>
          <a:noFill/>
        </p:spPr>
        <p:txBody>
          <a:bodyPr wrap="square" rtlCol="0">
            <a:spAutoFit/>
          </a:bodyPr>
          <a:lstStyle/>
          <a:p>
            <a:r>
              <a:rPr lang="en-US" sz="1600" b="1" dirty="0" smtClean="0"/>
              <a:t>Legislation must address all well stimulation</a:t>
            </a:r>
            <a:endParaRPr lang="en-US" sz="1600" b="1" dirty="0"/>
          </a:p>
        </p:txBody>
      </p:sp>
      <p:sp>
        <p:nvSpPr>
          <p:cNvPr id="9" name="Right Arrow 8"/>
          <p:cNvSpPr/>
          <p:nvPr/>
        </p:nvSpPr>
        <p:spPr>
          <a:xfrm>
            <a:off x="4577943" y="3962401"/>
            <a:ext cx="665563" cy="54715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72127" y="3733800"/>
            <a:ext cx="347909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Current bill</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Oval 11"/>
          <p:cNvSpPr/>
          <p:nvPr/>
        </p:nvSpPr>
        <p:spPr>
          <a:xfrm>
            <a:off x="5273635" y="2714674"/>
            <a:ext cx="2651166" cy="2924126"/>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364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Autofit/>
          </a:bodyPr>
          <a:lstStyle/>
          <a:p>
            <a:r>
              <a:rPr lang="en-US" sz="3600" b="1" dirty="0" smtClean="0"/>
              <a:t>But still will not provide all the public safeguards needed</a:t>
            </a:r>
            <a:endParaRPr lang="en-US" sz="3600" b="1" dirty="0"/>
          </a:p>
        </p:txBody>
      </p:sp>
      <p:pic>
        <p:nvPicPr>
          <p:cNvPr id="9220" name="Picture 4" descr="https://mrbarlow.files.wordpress.com/2011/12/oil-well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752" y="1447800"/>
            <a:ext cx="5854848"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1447800"/>
            <a:ext cx="2895600" cy="4478149"/>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dirty="0" smtClean="0"/>
              <a:t>No requirement that nearby abandoned wells be plugged properly  to current standards</a:t>
            </a:r>
          </a:p>
          <a:p>
            <a:pPr marL="285750" indent="-285750">
              <a:spcAft>
                <a:spcPts val="600"/>
              </a:spcAft>
              <a:buFont typeface="Wingdings" panose="05000000000000000000" pitchFamily="2" charset="2"/>
              <a:buChar char="§"/>
            </a:pPr>
            <a:r>
              <a:rPr lang="en-US" dirty="0" smtClean="0"/>
              <a:t>No requirement that they use alternative water instead of prime potable water supplies</a:t>
            </a:r>
          </a:p>
          <a:p>
            <a:pPr marL="285750" indent="-285750">
              <a:spcAft>
                <a:spcPts val="600"/>
              </a:spcAft>
              <a:buFont typeface="Wingdings" panose="05000000000000000000" pitchFamily="2" charset="2"/>
              <a:buChar char="§"/>
            </a:pPr>
            <a:r>
              <a:rPr lang="en-US" dirty="0" smtClean="0"/>
              <a:t>No requirement that all chemicals be disclosed to local governments so they can provide adequate emergency response</a:t>
            </a:r>
          </a:p>
          <a:p>
            <a:pPr marL="285750" indent="-285750">
              <a:spcAft>
                <a:spcPts val="600"/>
              </a:spcAft>
              <a:buFont typeface="Wingdings" panose="05000000000000000000" pitchFamily="2" charset="2"/>
              <a:buChar char="§"/>
            </a:pPr>
            <a:r>
              <a:rPr lang="en-US" dirty="0" smtClean="0"/>
              <a:t>Etc. etc. etc.</a:t>
            </a:r>
            <a:endParaRPr lang="en-US" dirty="0"/>
          </a:p>
        </p:txBody>
      </p:sp>
      <p:sp>
        <p:nvSpPr>
          <p:cNvPr id="6" name="TextBox 5"/>
          <p:cNvSpPr txBox="1"/>
          <p:nvPr/>
        </p:nvSpPr>
        <p:spPr>
          <a:xfrm>
            <a:off x="1371600" y="5867400"/>
            <a:ext cx="4495800" cy="215444"/>
          </a:xfrm>
          <a:prstGeom prst="rect">
            <a:avLst/>
          </a:prstGeom>
          <a:noFill/>
        </p:spPr>
        <p:txBody>
          <a:bodyPr wrap="square" rtlCol="0">
            <a:spAutoFit/>
          </a:bodyPr>
          <a:lstStyle/>
          <a:p>
            <a:r>
              <a:rPr lang="en-US" sz="800" dirty="0"/>
              <a:t>https://mrbarlow.files.wordpress.com/2011/12/oil-wells.jpg</a:t>
            </a:r>
          </a:p>
        </p:txBody>
      </p:sp>
    </p:spTree>
    <p:extLst>
      <p:ext uri="{BB962C8B-B14F-4D97-AF65-F5344CB8AC3E}">
        <p14:creationId xmlns:p14="http://schemas.microsoft.com/office/powerpoint/2010/main" val="2513850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800600" y="-1"/>
            <a:ext cx="3469971" cy="3853431"/>
          </a:xfrm>
          <a:prstGeom prst="rect">
            <a:avLst/>
          </a:prstGeom>
        </p:spPr>
      </p:pic>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2000" y="0"/>
            <a:ext cx="3352800" cy="385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3886200"/>
            <a:ext cx="47244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rPr>
              <a:t>High pressure well stimulation that created fractures </a:t>
            </a:r>
          </a:p>
          <a:p>
            <a:pPr marL="285750" indent="-285750">
              <a:buFont typeface="Arial" panose="020B0604020202020204" pitchFamily="34" charset="0"/>
              <a:buChar char="•"/>
            </a:pPr>
            <a:r>
              <a:rPr lang="en-US" sz="2400" dirty="0" smtClean="0">
                <a:solidFill>
                  <a:prstClr val="black"/>
                </a:solidFill>
              </a:rPr>
              <a:t>Considered “Fracking” by industry</a:t>
            </a:r>
          </a:p>
        </p:txBody>
      </p:sp>
      <p:sp>
        <p:nvSpPr>
          <p:cNvPr id="7" name="Rectangle 6"/>
          <p:cNvSpPr/>
          <p:nvPr/>
        </p:nvSpPr>
        <p:spPr>
          <a:xfrm>
            <a:off x="4876800" y="3886200"/>
            <a:ext cx="4648200" cy="1200329"/>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prstClr val="black"/>
                </a:solidFill>
              </a:rPr>
              <a:t>Does not create fractures (dissolves the rock) </a:t>
            </a:r>
          </a:p>
          <a:p>
            <a:pPr marL="285750" indent="-285750">
              <a:buFont typeface="Arial" panose="020B0604020202020204" pitchFamily="34" charset="0"/>
              <a:buChar char="•"/>
            </a:pPr>
            <a:r>
              <a:rPr lang="en-US" sz="2400" dirty="0" smtClean="0">
                <a:solidFill>
                  <a:prstClr val="black"/>
                </a:solidFill>
              </a:rPr>
              <a:t>Not “</a:t>
            </a:r>
            <a:r>
              <a:rPr lang="en-US" sz="2400" dirty="0">
                <a:solidFill>
                  <a:prstClr val="black"/>
                </a:solidFill>
              </a:rPr>
              <a:t>Fracking</a:t>
            </a:r>
            <a:r>
              <a:rPr lang="en-US" sz="2400" dirty="0" smtClean="0">
                <a:solidFill>
                  <a:prstClr val="black"/>
                </a:solidFill>
              </a:rPr>
              <a:t>” to industry</a:t>
            </a:r>
            <a:endParaRPr lang="en-US" sz="2400" dirty="0">
              <a:solidFill>
                <a:prstClr val="black"/>
              </a:solidFill>
            </a:endParaRPr>
          </a:p>
        </p:txBody>
      </p:sp>
      <p:sp>
        <p:nvSpPr>
          <p:cNvPr id="2" name="TextBox 1"/>
          <p:cNvSpPr txBox="1"/>
          <p:nvPr/>
        </p:nvSpPr>
        <p:spPr>
          <a:xfrm>
            <a:off x="228600" y="5105400"/>
            <a:ext cx="8763000" cy="830997"/>
          </a:xfrm>
          <a:prstGeom prst="rect">
            <a:avLst/>
          </a:prstGeom>
          <a:noFill/>
          <a:ln>
            <a:solidFill>
              <a:srgbClr val="00B0F0"/>
            </a:solidFill>
          </a:ln>
        </p:spPr>
        <p:txBody>
          <a:bodyPr wrap="square" rtlCol="0">
            <a:spAutoFit/>
          </a:bodyPr>
          <a:lstStyle/>
          <a:p>
            <a:pPr algn="ctr"/>
            <a:r>
              <a:rPr lang="en-US" sz="2400" i="1" dirty="0" smtClean="0"/>
              <a:t>Yet both use a lot of freshwater, inject hazardous “fracking” chemicals underground and create toxic </a:t>
            </a:r>
            <a:r>
              <a:rPr lang="en-US" sz="2400" i="1" dirty="0" err="1" smtClean="0"/>
              <a:t>flowback</a:t>
            </a:r>
            <a:r>
              <a:rPr lang="en-US" sz="2400" i="1" dirty="0" smtClean="0"/>
              <a:t> to be disposed of </a:t>
            </a:r>
            <a:endParaRPr lang="en-US" sz="2400" i="1" dirty="0"/>
          </a:p>
        </p:txBody>
      </p:sp>
      <p:sp>
        <p:nvSpPr>
          <p:cNvPr id="3" name="TextBox 2"/>
          <p:cNvSpPr txBox="1"/>
          <p:nvPr/>
        </p:nvSpPr>
        <p:spPr>
          <a:xfrm>
            <a:off x="4953000" y="381000"/>
            <a:ext cx="3124200" cy="400110"/>
          </a:xfrm>
          <a:prstGeom prst="rect">
            <a:avLst/>
          </a:prstGeom>
          <a:solidFill>
            <a:schemeClr val="tx1"/>
          </a:solidFill>
        </p:spPr>
        <p:txBody>
          <a:bodyPr wrap="square" rtlCol="0">
            <a:spAutoFit/>
          </a:bodyPr>
          <a:lstStyle/>
          <a:p>
            <a:pPr algn="ctr"/>
            <a:r>
              <a:rPr lang="en-US" sz="2000" b="1" dirty="0" smtClean="0">
                <a:solidFill>
                  <a:schemeClr val="bg1"/>
                </a:solidFill>
              </a:rPr>
              <a:t> aka Matrix </a:t>
            </a:r>
            <a:r>
              <a:rPr lang="en-US" sz="2000" b="1" dirty="0" err="1" smtClean="0">
                <a:solidFill>
                  <a:schemeClr val="bg1"/>
                </a:solidFill>
              </a:rPr>
              <a:t>Acidization</a:t>
            </a:r>
            <a:endParaRPr lang="en-US" sz="2000" b="1" dirty="0">
              <a:solidFill>
                <a:schemeClr val="bg1"/>
              </a:solidFill>
            </a:endParaRPr>
          </a:p>
        </p:txBody>
      </p:sp>
    </p:spTree>
    <p:extLst>
      <p:ext uri="{BB962C8B-B14F-4D97-AF65-F5344CB8AC3E}">
        <p14:creationId xmlns:p14="http://schemas.microsoft.com/office/powerpoint/2010/main" val="1014437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s://images.our-assets.com/fullcover/2000x/978384431432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8906"/>
            <a:ext cx="9144000" cy="60108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4343400"/>
            <a:ext cx="4191000" cy="2308324"/>
          </a:xfrm>
          <a:prstGeom prst="rect">
            <a:avLst/>
          </a:prstGeom>
          <a:solidFill>
            <a:schemeClr val="bg1"/>
          </a:solidFill>
          <a:ln>
            <a:solidFill>
              <a:srgbClr val="00B0F0"/>
            </a:solidFill>
          </a:ln>
        </p:spPr>
        <p:txBody>
          <a:bodyPr wrap="square" rtlCol="0">
            <a:spAutoFit/>
          </a:bodyPr>
          <a:lstStyle/>
          <a:p>
            <a:r>
              <a:rPr lang="en-US" dirty="0" smtClean="0"/>
              <a:t>“In matrix acidizing, the </a:t>
            </a:r>
            <a:r>
              <a:rPr lang="en-US" dirty="0"/>
              <a:t>g</a:t>
            </a:r>
            <a:r>
              <a:rPr lang="en-US" dirty="0" smtClean="0"/>
              <a:t>oal is to dissolve minerals in the rock to increase well productivity. This is accomplished by injecting an application-specific solution of acid into the formation at a pressure </a:t>
            </a:r>
            <a:r>
              <a:rPr lang="en-US" i="1" dirty="0" smtClean="0"/>
              <a:t>between</a:t>
            </a:r>
            <a:r>
              <a:rPr lang="en-US" dirty="0" smtClean="0"/>
              <a:t> the pore pressure and fracture gradient,” (emphasis added to highlight below fracture gradient)</a:t>
            </a:r>
            <a:endParaRPr lang="en-US" dirty="0"/>
          </a:p>
        </p:txBody>
      </p:sp>
      <p:cxnSp>
        <p:nvCxnSpPr>
          <p:cNvPr id="8" name="Straight Arrow Connector 7"/>
          <p:cNvCxnSpPr/>
          <p:nvPr/>
        </p:nvCxnSpPr>
        <p:spPr>
          <a:xfrm flipH="1">
            <a:off x="304800" y="914400"/>
            <a:ext cx="152400" cy="3429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800600" y="5040868"/>
            <a:ext cx="41148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Note: Florida’s geology is carbonate rock</a:t>
            </a:r>
            <a:endParaRPr lang="en-US" dirty="0"/>
          </a:p>
        </p:txBody>
      </p:sp>
    </p:spTree>
    <p:extLst>
      <p:ext uri="{BB962C8B-B14F-4D97-AF65-F5344CB8AC3E}">
        <p14:creationId xmlns:p14="http://schemas.microsoft.com/office/powerpoint/2010/main" val="71100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 y="152400"/>
            <a:ext cx="8732838" cy="1143000"/>
          </a:xfrm>
        </p:spPr>
        <p:txBody>
          <a:bodyPr>
            <a:normAutofit fontScale="90000"/>
          </a:bodyPr>
          <a:lstStyle/>
          <a:p>
            <a:r>
              <a:rPr lang="en-US" sz="3600" b="1" dirty="0" smtClean="0"/>
              <a:t>Real life at the Hogan well: Question at onset as to whether “fracking” or “acid stimulation” occurred</a:t>
            </a:r>
            <a:endParaRPr lang="en-US" sz="3600" b="1"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219200"/>
            <a:ext cx="7454900" cy="1883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1800" y="1989351"/>
            <a:ext cx="6149945" cy="1973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8763" y="4035425"/>
            <a:ext cx="8626475" cy="1755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5574268"/>
            <a:ext cx="2269019" cy="369332"/>
          </a:xfrm>
          <a:prstGeom prst="rect">
            <a:avLst/>
          </a:prstGeom>
          <a:noFill/>
        </p:spPr>
        <p:txBody>
          <a:bodyPr wrap="none" rtlCol="0">
            <a:spAutoFit/>
          </a:bodyPr>
          <a:lstStyle/>
          <a:p>
            <a:r>
              <a:rPr lang="en-US" i="1" dirty="0" smtClean="0"/>
              <a:t>Commissioned by DEP</a:t>
            </a:r>
            <a:endParaRPr lang="en-US" i="1" dirty="0"/>
          </a:p>
        </p:txBody>
      </p:sp>
      <p:sp>
        <p:nvSpPr>
          <p:cNvPr id="3" name="Oval 2"/>
          <p:cNvSpPr/>
          <p:nvPr/>
        </p:nvSpPr>
        <p:spPr>
          <a:xfrm>
            <a:off x="2209799" y="2701520"/>
            <a:ext cx="745019" cy="27028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05600" y="3587750"/>
            <a:ext cx="7747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52600" y="5416550"/>
            <a:ext cx="7747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971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8931121" cy="762000"/>
          </a:xfrm>
        </p:spPr>
        <p:txBody>
          <a:bodyPr>
            <a:normAutofit fontScale="90000"/>
          </a:bodyPr>
          <a:lstStyle/>
          <a:p>
            <a:r>
              <a:rPr lang="en-US" sz="3600" b="1" dirty="0" smtClean="0"/>
              <a:t>Eventual confirmation of fracking at the Hogan well</a:t>
            </a:r>
            <a:endParaRPr lang="en-US" sz="3600" b="1" dirty="0"/>
          </a:p>
        </p:txBody>
      </p:sp>
      <p:sp>
        <p:nvSpPr>
          <p:cNvPr id="17" name="TextBox 16"/>
          <p:cNvSpPr txBox="1"/>
          <p:nvPr/>
        </p:nvSpPr>
        <p:spPr>
          <a:xfrm>
            <a:off x="457200" y="2743200"/>
            <a:ext cx="184731" cy="369332"/>
          </a:xfrm>
          <a:prstGeom prst="rect">
            <a:avLst/>
          </a:prstGeom>
          <a:noFill/>
        </p:spPr>
        <p:txBody>
          <a:bodyPr wrap="none" rtlCol="0">
            <a:spAutoFit/>
          </a:bodyPr>
          <a:lstStyle/>
          <a:p>
            <a:endParaRPr lang="en-US" dirty="0"/>
          </a:p>
        </p:txBody>
      </p:sp>
      <p:sp>
        <p:nvSpPr>
          <p:cNvPr id="11" name="TextBox 10"/>
          <p:cNvSpPr txBox="1"/>
          <p:nvPr/>
        </p:nvSpPr>
        <p:spPr>
          <a:xfrm>
            <a:off x="-2" y="5772835"/>
            <a:ext cx="4399867" cy="323165"/>
          </a:xfrm>
          <a:prstGeom prst="rect">
            <a:avLst/>
          </a:prstGeom>
          <a:noFill/>
        </p:spPr>
        <p:txBody>
          <a:bodyPr wrap="square" rtlCol="0">
            <a:spAutoFit/>
          </a:bodyPr>
          <a:lstStyle/>
          <a:p>
            <a:r>
              <a:rPr lang="en-US" sz="1500" b="1" dirty="0" smtClean="0"/>
              <a:t>MSDS from Hughes HF proposal</a:t>
            </a:r>
            <a:endParaRPr lang="en-US" sz="1500" b="1" dirty="0"/>
          </a:p>
        </p:txBody>
      </p:sp>
      <p:pic>
        <p:nvPicPr>
          <p:cNvPr id="512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191" y="944725"/>
            <a:ext cx="3773809" cy="4839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038600" y="1979670"/>
            <a:ext cx="4967409" cy="381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810000" y="5772835"/>
            <a:ext cx="5334000" cy="323165"/>
          </a:xfrm>
          <a:prstGeom prst="rect">
            <a:avLst/>
          </a:prstGeom>
          <a:noFill/>
        </p:spPr>
        <p:txBody>
          <a:bodyPr wrap="square" rtlCol="0">
            <a:spAutoFit/>
          </a:bodyPr>
          <a:lstStyle/>
          <a:p>
            <a:r>
              <a:rPr lang="en-US" sz="1500" b="1" dirty="0" smtClean="0"/>
              <a:t>Chemical disclosure list page 1 of 3—claimed trade secret </a:t>
            </a:r>
            <a:endParaRPr lang="en-US" sz="1500" b="1" dirty="0"/>
          </a:p>
        </p:txBody>
      </p:sp>
      <p:cxnSp>
        <p:nvCxnSpPr>
          <p:cNvPr id="23" name="Straight Connector 22"/>
          <p:cNvCxnSpPr/>
          <p:nvPr/>
        </p:nvCxnSpPr>
        <p:spPr>
          <a:xfrm>
            <a:off x="7315200" y="23622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61086" y="857071"/>
            <a:ext cx="5122435" cy="1200329"/>
          </a:xfrm>
          <a:prstGeom prst="rect">
            <a:avLst/>
          </a:prstGeom>
          <a:noFill/>
        </p:spPr>
        <p:txBody>
          <a:bodyPr wrap="square" rtlCol="0">
            <a:spAutoFit/>
          </a:bodyPr>
          <a:lstStyle/>
          <a:p>
            <a:r>
              <a:rPr lang="en-US" dirty="0" smtClean="0"/>
              <a:t>Trade secret documents were evaluated by independent expert, who concluded in Dec. 2014 that well had been hydraulically fracked  - after well was also acid stimulated to dissolve rock.</a:t>
            </a:r>
            <a:endParaRPr lang="en-US" dirty="0"/>
          </a:p>
        </p:txBody>
      </p:sp>
    </p:spTree>
    <p:extLst>
      <p:ext uri="{BB962C8B-B14F-4D97-AF65-F5344CB8AC3E}">
        <p14:creationId xmlns:p14="http://schemas.microsoft.com/office/powerpoint/2010/main" val="959019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But acid stimulation with fracking chemicals </a:t>
            </a:r>
            <a:br>
              <a:rPr lang="en-US" sz="3600" b="1" dirty="0" smtClean="0"/>
            </a:br>
            <a:r>
              <a:rPr lang="en-US" sz="3600" b="1" dirty="0" smtClean="0"/>
              <a:t>also confirmed at the Hogan well</a:t>
            </a:r>
            <a:endParaRPr lang="en-US" sz="3600" b="1" dirty="0"/>
          </a:p>
        </p:txBody>
      </p:sp>
      <p:pic>
        <p:nvPicPr>
          <p:cNvPr id="2053"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3452" y="1196720"/>
            <a:ext cx="4390948" cy="4365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96533" y="5774472"/>
            <a:ext cx="4399867" cy="323165"/>
          </a:xfrm>
          <a:prstGeom prst="rect">
            <a:avLst/>
          </a:prstGeom>
          <a:noFill/>
        </p:spPr>
        <p:txBody>
          <a:bodyPr wrap="square" rtlCol="0">
            <a:spAutoFit/>
          </a:bodyPr>
          <a:lstStyle/>
          <a:p>
            <a:r>
              <a:rPr lang="en-US" sz="1500" b="1" dirty="0" smtClean="0"/>
              <a:t>Excerpt from Hughes acidizing proposal</a:t>
            </a:r>
            <a:endParaRPr lang="en-US" sz="1500" b="1" dirty="0"/>
          </a:p>
        </p:txBody>
      </p:sp>
      <p:sp>
        <p:nvSpPr>
          <p:cNvPr id="11" name="TextBox 10"/>
          <p:cNvSpPr txBox="1"/>
          <p:nvPr/>
        </p:nvSpPr>
        <p:spPr>
          <a:xfrm>
            <a:off x="207685" y="5543639"/>
            <a:ext cx="4402691" cy="553998"/>
          </a:xfrm>
          <a:prstGeom prst="rect">
            <a:avLst/>
          </a:prstGeom>
          <a:noFill/>
        </p:spPr>
        <p:txBody>
          <a:bodyPr wrap="square" rtlCol="0">
            <a:spAutoFit/>
          </a:bodyPr>
          <a:lstStyle/>
          <a:p>
            <a:r>
              <a:rPr lang="en-US" sz="1500" b="1" dirty="0" smtClean="0"/>
              <a:t>Common fracking chemicals on </a:t>
            </a:r>
            <a:r>
              <a:rPr lang="en-US" sz="1500" b="1" dirty="0" err="1" smtClean="0"/>
              <a:t>FracFocus</a:t>
            </a:r>
            <a:r>
              <a:rPr lang="en-US" sz="1500" b="1" dirty="0" smtClean="0"/>
              <a:t> site highlighted to show those used when well acidized</a:t>
            </a:r>
            <a:endParaRPr lang="en-US" sz="1500" b="1" dirty="0"/>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53000" y="1196720"/>
            <a:ext cx="3818040" cy="4577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444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b="1" dirty="0" smtClean="0"/>
              <a:t>Highly </a:t>
            </a:r>
            <a:r>
              <a:rPr lang="en-US" sz="3600" b="1" dirty="0"/>
              <a:t>h</a:t>
            </a:r>
            <a:r>
              <a:rPr lang="en-US" sz="3600" b="1" dirty="0" smtClean="0"/>
              <a:t>azardous fracking chemicals used in both the acidizing and fracturing operations</a:t>
            </a:r>
            <a:endParaRPr lang="en-US" sz="3600"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7439" y="1381276"/>
            <a:ext cx="3519808" cy="4409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95800" y="1382858"/>
            <a:ext cx="3372788" cy="4389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42666" y="5772835"/>
            <a:ext cx="5734334" cy="323165"/>
          </a:xfrm>
          <a:prstGeom prst="rect">
            <a:avLst/>
          </a:prstGeom>
          <a:noFill/>
        </p:spPr>
        <p:txBody>
          <a:bodyPr wrap="square" rtlCol="0">
            <a:spAutoFit/>
          </a:bodyPr>
          <a:lstStyle/>
          <a:p>
            <a:r>
              <a:rPr lang="en-US" sz="1500" b="1" dirty="0" smtClean="0"/>
              <a:t>MSDS from Hughes acidizing AND hydraulic fracturing  proposal</a:t>
            </a:r>
            <a:endParaRPr lang="en-US" sz="1500" b="1" dirty="0"/>
          </a:p>
        </p:txBody>
      </p:sp>
    </p:spTree>
    <p:extLst>
      <p:ext uri="{BB962C8B-B14F-4D97-AF65-F5344CB8AC3E}">
        <p14:creationId xmlns:p14="http://schemas.microsoft.com/office/powerpoint/2010/main" val="81348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Acid stimulation at the Hogan well –</a:t>
            </a:r>
            <a:br>
              <a:rPr lang="en-US" sz="3600" b="1" dirty="0" smtClean="0"/>
            </a:br>
            <a:r>
              <a:rPr lang="en-US" sz="3600" b="1" dirty="0" smtClean="0"/>
              <a:t>NOT acid cleaning or acid fracking</a:t>
            </a:r>
            <a:endParaRPr lang="en-US" sz="3600" b="1" dirty="0"/>
          </a:p>
        </p:txBody>
      </p:sp>
      <p:sp>
        <p:nvSpPr>
          <p:cNvPr id="6" name="Content Placeholder 5"/>
          <p:cNvSpPr>
            <a:spLocks noGrp="1"/>
          </p:cNvSpPr>
          <p:nvPr>
            <p:ph idx="1"/>
          </p:nvPr>
        </p:nvSpPr>
        <p:spPr>
          <a:xfrm>
            <a:off x="3810000" y="1524001"/>
            <a:ext cx="5105400" cy="2871788"/>
          </a:xfrm>
        </p:spPr>
        <p:txBody>
          <a:bodyPr>
            <a:noAutofit/>
          </a:bodyPr>
          <a:lstStyle/>
          <a:p>
            <a:pPr>
              <a:spcBef>
                <a:spcPts val="0"/>
              </a:spcBef>
              <a:spcAft>
                <a:spcPts val="600"/>
              </a:spcAft>
            </a:pPr>
            <a:r>
              <a:rPr lang="en-US" sz="2300" dirty="0" smtClean="0"/>
              <a:t>Acids did not stay inside or in the immediate vicinity of well as would be the case with acid cleaning</a:t>
            </a:r>
          </a:p>
          <a:p>
            <a:pPr>
              <a:spcBef>
                <a:spcPts val="0"/>
              </a:spcBef>
              <a:spcAft>
                <a:spcPts val="600"/>
              </a:spcAft>
            </a:pPr>
            <a:r>
              <a:rPr lang="en-US" sz="2300" dirty="0" smtClean="0"/>
              <a:t>The acid was mixed </a:t>
            </a:r>
            <a:r>
              <a:rPr lang="en-US" sz="2300" smtClean="0"/>
              <a:t>with standard </a:t>
            </a:r>
            <a:r>
              <a:rPr lang="en-US" sz="2300" dirty="0" smtClean="0"/>
              <a:t>fracking chemicals</a:t>
            </a:r>
          </a:p>
          <a:p>
            <a:pPr>
              <a:spcBef>
                <a:spcPts val="0"/>
              </a:spcBef>
              <a:spcAft>
                <a:spcPts val="600"/>
              </a:spcAft>
            </a:pPr>
            <a:r>
              <a:rPr lang="en-US" sz="2300" dirty="0" smtClean="0"/>
              <a:t>The acid fracking chemical mixture dissolved more than three feet out into solid rock </a:t>
            </a:r>
          </a:p>
        </p:txBody>
      </p:sp>
      <p:pic>
        <p:nvPicPr>
          <p:cNvPr id="6146" name="Picture 2" descr="Refrences&#10; Internet&#10; Wikipedia&#10; Schlumberger&#10; Petro wiki&#10; SPE&#10; Etc….&#10; "/>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676400"/>
            <a:ext cx="3653782"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4434" y="4495800"/>
            <a:ext cx="8594766" cy="1646605"/>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en-US" sz="2300" dirty="0">
                <a:solidFill>
                  <a:prstClr val="black"/>
                </a:solidFill>
              </a:rPr>
              <a:t>It did not use pressure exceeding fracture gradient to create fractures</a:t>
            </a:r>
          </a:p>
          <a:p>
            <a:pPr lvl="0">
              <a:spcAft>
                <a:spcPts val="600"/>
              </a:spcAft>
            </a:pPr>
            <a:r>
              <a:rPr lang="en-US" sz="2300" dirty="0">
                <a:solidFill>
                  <a:prstClr val="black"/>
                </a:solidFill>
              </a:rPr>
              <a:t>= ACID STIMULATION or “MATRIX ACIDIZING” was used to enhance oil production at Hogan well</a:t>
            </a:r>
          </a:p>
        </p:txBody>
      </p:sp>
      <p:sp>
        <p:nvSpPr>
          <p:cNvPr id="5" name="TextBox 4"/>
          <p:cNvSpPr txBox="1"/>
          <p:nvPr/>
        </p:nvSpPr>
        <p:spPr>
          <a:xfrm>
            <a:off x="152400" y="1460956"/>
            <a:ext cx="3653782" cy="215444"/>
          </a:xfrm>
          <a:prstGeom prst="rect">
            <a:avLst/>
          </a:prstGeom>
          <a:noFill/>
        </p:spPr>
        <p:txBody>
          <a:bodyPr wrap="square" rtlCol="0">
            <a:spAutoFit/>
          </a:bodyPr>
          <a:lstStyle/>
          <a:p>
            <a:r>
              <a:rPr lang="en-US" sz="800" dirty="0"/>
              <a:t>http://www.slideshare.net/MHaNiFChAChAR/carbonate-acidizing-design-142</a:t>
            </a:r>
          </a:p>
        </p:txBody>
      </p:sp>
    </p:spTree>
    <p:extLst>
      <p:ext uri="{BB962C8B-B14F-4D97-AF65-F5344CB8AC3E}">
        <p14:creationId xmlns:p14="http://schemas.microsoft.com/office/powerpoint/2010/main" val="2304113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California Public Resources Code </a:t>
            </a:r>
            <a:br>
              <a:rPr lang="en-US" sz="3600" b="1" dirty="0" smtClean="0"/>
            </a:br>
            <a:r>
              <a:rPr lang="en-US" sz="3600" b="1" dirty="0" smtClean="0"/>
              <a:t>correctly captures acid stimulation</a:t>
            </a:r>
            <a:endParaRPr lang="en-US" sz="3600" b="1" dirty="0"/>
          </a:p>
        </p:txBody>
      </p:sp>
      <p:sp>
        <p:nvSpPr>
          <p:cNvPr id="3" name="Content Placeholder 2"/>
          <p:cNvSpPr>
            <a:spLocks noGrp="1"/>
          </p:cNvSpPr>
          <p:nvPr>
            <p:ph idx="1"/>
          </p:nvPr>
        </p:nvSpPr>
        <p:spPr>
          <a:xfrm>
            <a:off x="152400" y="1447800"/>
            <a:ext cx="8991600" cy="4648200"/>
          </a:xfrm>
        </p:spPr>
        <p:txBody>
          <a:bodyPr>
            <a:noAutofit/>
          </a:bodyPr>
          <a:lstStyle/>
          <a:p>
            <a:pPr marL="0" indent="0">
              <a:buNone/>
            </a:pPr>
            <a:r>
              <a:rPr lang="en-US" sz="1800" dirty="0"/>
              <a:t>3157.  (a) For purposes of this article, </a:t>
            </a:r>
            <a:r>
              <a:rPr lang="en-US" sz="1800" b="1" dirty="0"/>
              <a:t>"well stimulation treatment" means any treatment of a well designed to enhance oil and gas production or recovery by increasing the permeability of the formation. </a:t>
            </a:r>
            <a:r>
              <a:rPr lang="en-US" sz="1800" b="1" dirty="0">
                <a:solidFill>
                  <a:srgbClr val="C00000"/>
                </a:solidFill>
              </a:rPr>
              <a:t>Well stimulation treatments include, but are not limited to, hydraulic fracturing treatments and acid well stimulation treatments.</a:t>
            </a:r>
          </a:p>
          <a:p>
            <a:pPr marL="0" indent="0">
              <a:buNone/>
            </a:pPr>
            <a:r>
              <a:rPr lang="en-US" sz="1800" dirty="0"/>
              <a:t>(b) Well stimulation treatments do not include steam flooding, water flooding, or cyclic steaming and </a:t>
            </a:r>
            <a:r>
              <a:rPr lang="en-US" sz="1800" b="1" dirty="0"/>
              <a:t>do not include routine well cleanout work</a:t>
            </a:r>
            <a:r>
              <a:rPr lang="en-US" sz="1800" dirty="0"/>
              <a:t>, routine well maintenance, routine removal of formation damage due to drilling, bottom hole pressure surveys, or </a:t>
            </a:r>
            <a:r>
              <a:rPr lang="en-US" sz="1800" b="1" dirty="0"/>
              <a:t>routine activities that do not affect the integrity of the well or the formation.</a:t>
            </a:r>
          </a:p>
          <a:p>
            <a:pPr marL="0" indent="0">
              <a:buNone/>
            </a:pPr>
            <a:r>
              <a:rPr lang="en-US" sz="1800" dirty="0"/>
              <a:t> </a:t>
            </a:r>
            <a:r>
              <a:rPr lang="en-US" sz="1800" dirty="0" smtClean="0"/>
              <a:t>3158</a:t>
            </a:r>
            <a:r>
              <a:rPr lang="en-US" sz="1800" dirty="0"/>
              <a:t>.  </a:t>
            </a:r>
            <a:r>
              <a:rPr lang="en-US" sz="1800" b="1" dirty="0">
                <a:solidFill>
                  <a:srgbClr val="C00000"/>
                </a:solidFill>
              </a:rPr>
              <a:t>"Acid well stimulation treatment" means a well stimulation treatment that uses, in whole or in part, the application of one or more acids to the well or underground geologic formation. The acid well stimulation treatment may be at any applied pressure and may be used in combination with hydraulic fracturing treatments or other well stimulation treatments. Acid well stimulation treatments include acid matrix stimulation treatments and acid fracturing treatments. Acid matrix stimulation treatments are acid treatments conducted at pressures lower than the applied pressure necessary to fracture the underground geologic formation.</a:t>
            </a:r>
          </a:p>
        </p:txBody>
      </p:sp>
    </p:spTree>
    <p:extLst>
      <p:ext uri="{BB962C8B-B14F-4D97-AF65-F5344CB8AC3E}">
        <p14:creationId xmlns:p14="http://schemas.microsoft.com/office/powerpoint/2010/main" val="3626102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1389</Words>
  <Application>Microsoft Office PowerPoint</Application>
  <PresentationFormat>On-screen Show (4:3)</PresentationFormat>
  <Paragraphs>96</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When Fracking Isn't Called Fracking:  Flawed Well Stimulation Definition  in Proposed State Oil Legislation (HB 191/SB 318) Excludes Most Common Form of Fracking-like Extraction in FL</vt:lpstr>
      <vt:lpstr>PowerPoint Presentation</vt:lpstr>
      <vt:lpstr>PowerPoint Presentation</vt:lpstr>
      <vt:lpstr>Real life at the Hogan well: Question at onset as to whether “fracking” or “acid stimulation” occurred</vt:lpstr>
      <vt:lpstr>Eventual confirmation of fracking at the Hogan well</vt:lpstr>
      <vt:lpstr>But acid stimulation with fracking chemicals  also confirmed at the Hogan well</vt:lpstr>
      <vt:lpstr>Highly hazardous fracking chemicals used in both the acidizing and fracturing operations</vt:lpstr>
      <vt:lpstr>Acid stimulation at the Hogan well – NOT acid cleaning or acid fracking</vt:lpstr>
      <vt:lpstr>California Public Resources Code  correctly captures acid stimulation</vt:lpstr>
      <vt:lpstr>California Code of Regulations (14 CCR § 1761)  distinguishes cleaning from stimulation</vt:lpstr>
      <vt:lpstr>CA formula to distinguish  cleaning from stimulation:</vt:lpstr>
      <vt:lpstr>HB 191/SB 318 only address techniques that fracture, excluding acid stimulation  (as acid stimulation/matrix acidizing dissolves,  does not fracture or exceed the fracture gradient)</vt:lpstr>
      <vt:lpstr>PowerPoint Presentation</vt:lpstr>
      <vt:lpstr>HB 191/SB 318 even excludes some fracturing</vt:lpstr>
      <vt:lpstr>HB 191/SB 318 should at least capture all well stimulation </vt:lpstr>
      <vt:lpstr>But still will not provide all the public safeguards needed</vt:lpstr>
    </vt:vector>
  </TitlesOfParts>
  <Company>Conservancy of Southwest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Weber</dc:creator>
  <cp:lastModifiedBy>jennifer hecker</cp:lastModifiedBy>
  <cp:revision>55</cp:revision>
  <dcterms:created xsi:type="dcterms:W3CDTF">2016-01-29T19:21:40Z</dcterms:created>
  <dcterms:modified xsi:type="dcterms:W3CDTF">2016-03-11T21:13:02Z</dcterms:modified>
</cp:coreProperties>
</file>